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7" r:id="rId2"/>
    <p:sldId id="258" r:id="rId3"/>
    <p:sldId id="259" r:id="rId4"/>
    <p:sldId id="261" r:id="rId5"/>
    <p:sldId id="260" r:id="rId6"/>
  </p:sldIdLst>
  <p:sldSz cx="10439400" cy="7559675"/>
  <p:notesSz cx="6858000" cy="9144000"/>
  <p:embeddedFontLst>
    <p:embeddedFont>
      <p:font typeface="幼圆" panose="02010509060101010101" pitchFamily="49" charset="-122"/>
      <p:regular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站酷快乐体2016修订版" panose="02010600030101010101" pitchFamily="2" charset="-122"/>
      <p:regular r:id="rId14"/>
    </p:embeddedFont>
    <p:embeddedFont>
      <p:font typeface="站酷文艺体" panose="02000603000000000000" pitchFamily="2" charset="-122"/>
      <p:regular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99D9A1"/>
    <a:srgbClr val="FBC707"/>
    <a:srgbClr val="F799AA"/>
    <a:srgbClr val="99FFCC"/>
    <a:srgbClr val="535353"/>
    <a:srgbClr val="FBCBBB"/>
    <a:srgbClr val="C993CF"/>
    <a:srgbClr val="CCE76E"/>
    <a:srgbClr val="FFF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109" d="100"/>
          <a:sy n="109" d="100"/>
        </p:scale>
        <p:origin x="86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2955" y="1237197"/>
            <a:ext cx="8873490" cy="2631887"/>
          </a:xfrm>
        </p:spPr>
        <p:txBody>
          <a:bodyPr anchor="b"/>
          <a:lstStyle>
            <a:lvl1pPr algn="ctr">
              <a:defRPr sz="6614"/>
            </a:lvl1pPr>
          </a:lstStyle>
          <a:p>
            <a:r>
              <a:rPr lang="en-US" altLang="zh-CN"/>
              <a:t>Click to edit Master title style</a:t>
            </a:r>
            <a:endParaRPr lang="en-US" dirty="0"/>
          </a:p>
        </p:txBody>
      </p:sp>
      <p:sp>
        <p:nvSpPr>
          <p:cNvPr id="3" name="Subtitle 2"/>
          <p:cNvSpPr>
            <a:spLocks noGrp="1"/>
          </p:cNvSpPr>
          <p:nvPr>
            <p:ph type="subTitle" idx="1"/>
          </p:nvPr>
        </p:nvSpPr>
        <p:spPr>
          <a:xfrm>
            <a:off x="1304925" y="3970580"/>
            <a:ext cx="782955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02646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646360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0696" y="402483"/>
            <a:ext cx="2250996" cy="6406475"/>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717710" y="402483"/>
            <a:ext cx="6622494" cy="64064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0771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C07900C-5CBC-428A-A4DA-025D54117457}"/>
              </a:ext>
            </a:extLst>
          </p:cNvPr>
          <p:cNvSpPr/>
          <p:nvPr userDrawn="1"/>
        </p:nvSpPr>
        <p:spPr>
          <a:xfrm>
            <a:off x="237392" y="246185"/>
            <a:ext cx="10014439" cy="7095392"/>
          </a:xfrm>
          <a:prstGeom prst="roundRect">
            <a:avLst>
              <a:gd name="adj" fmla="val 0"/>
            </a:avLst>
          </a:prstGeom>
          <a:solidFill>
            <a:schemeClr val="bg1"/>
          </a:solidFill>
          <a:ln>
            <a:noFill/>
          </a:ln>
          <a:effectLst>
            <a:outerShdw blurRad="50800" dist="381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419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2272" y="1884671"/>
            <a:ext cx="9003983" cy="3144614"/>
          </a:xfrm>
        </p:spPr>
        <p:txBody>
          <a:bodyPr anchor="b"/>
          <a:lstStyle>
            <a:lvl1pPr>
              <a:defRPr sz="6614"/>
            </a:lvl1pPr>
          </a:lstStyle>
          <a:p>
            <a:r>
              <a:rPr lang="en-US" altLang="zh-CN"/>
              <a:t>Click to edit Master title style</a:t>
            </a:r>
            <a:endParaRPr lang="en-US" dirty="0"/>
          </a:p>
        </p:txBody>
      </p:sp>
      <p:sp>
        <p:nvSpPr>
          <p:cNvPr id="3" name="Text Placeholder 2"/>
          <p:cNvSpPr>
            <a:spLocks noGrp="1"/>
          </p:cNvSpPr>
          <p:nvPr>
            <p:ph type="body" idx="1"/>
          </p:nvPr>
        </p:nvSpPr>
        <p:spPr>
          <a:xfrm>
            <a:off x="712272" y="5059035"/>
            <a:ext cx="9003983"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88674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717709"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284946" y="2012414"/>
            <a:ext cx="4436745"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4292593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9068" y="402484"/>
            <a:ext cx="9003983" cy="1461188"/>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719070" y="1853171"/>
            <a:ext cx="441635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4" name="Content Placeholder 3"/>
          <p:cNvSpPr>
            <a:spLocks noGrp="1"/>
          </p:cNvSpPr>
          <p:nvPr>
            <p:ph sz="half" idx="2"/>
          </p:nvPr>
        </p:nvSpPr>
        <p:spPr>
          <a:xfrm>
            <a:off x="719070" y="2761381"/>
            <a:ext cx="441635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284947" y="1853171"/>
            <a:ext cx="443810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6" name="Content Placeholder 5"/>
          <p:cNvSpPr>
            <a:spLocks noGrp="1"/>
          </p:cNvSpPr>
          <p:nvPr>
            <p:ph sz="quarter" idx="4"/>
          </p:nvPr>
        </p:nvSpPr>
        <p:spPr>
          <a:xfrm>
            <a:off x="5284947" y="2761381"/>
            <a:ext cx="4438105"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436427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162569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11313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Content Placeholder 2"/>
          <p:cNvSpPr>
            <a:spLocks noGrp="1"/>
          </p:cNvSpPr>
          <p:nvPr>
            <p:ph idx="1"/>
          </p:nvPr>
        </p:nvSpPr>
        <p:spPr>
          <a:xfrm>
            <a:off x="4438105" y="1088455"/>
            <a:ext cx="528494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992326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069" y="503978"/>
            <a:ext cx="3366978" cy="1763924"/>
          </a:xfrm>
        </p:spPr>
        <p:txBody>
          <a:bodyPr anchor="b"/>
          <a:lstStyle>
            <a:lvl1pPr>
              <a:defRPr sz="3527"/>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4438105" y="1088455"/>
            <a:ext cx="5284946"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ltLang="zh-CN"/>
              <a:t>Click icon to add picture</a:t>
            </a:r>
            <a:endParaRPr lang="en-US" dirty="0"/>
          </a:p>
        </p:txBody>
      </p:sp>
      <p:sp>
        <p:nvSpPr>
          <p:cNvPr id="4" name="Text Placeholder 3"/>
          <p:cNvSpPr>
            <a:spLocks noGrp="1"/>
          </p:cNvSpPr>
          <p:nvPr>
            <p:ph type="body" sz="half" idx="2"/>
          </p:nvPr>
        </p:nvSpPr>
        <p:spPr>
          <a:xfrm>
            <a:off x="719069" y="2267902"/>
            <a:ext cx="336697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A2764F3-DBB5-4902-B2AD-74ED6E4D798E}"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82026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7709" y="402484"/>
            <a:ext cx="9003983" cy="1461188"/>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717709" y="2012414"/>
            <a:ext cx="9003983" cy="479654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17709" y="7006700"/>
            <a:ext cx="2348865"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5A2764F3-DBB5-4902-B2AD-74ED6E4D798E}" type="datetimeFigureOut">
              <a:rPr lang="zh-CN" altLang="en-US" smtClean="0"/>
              <a:t>2020/5/15</a:t>
            </a:fld>
            <a:endParaRPr lang="zh-CN" altLang="en-US"/>
          </a:p>
        </p:txBody>
      </p:sp>
      <p:sp>
        <p:nvSpPr>
          <p:cNvPr id="5" name="Footer Placeholder 4"/>
          <p:cNvSpPr>
            <a:spLocks noGrp="1"/>
          </p:cNvSpPr>
          <p:nvPr>
            <p:ph type="ftr" sz="quarter" idx="3"/>
          </p:nvPr>
        </p:nvSpPr>
        <p:spPr>
          <a:xfrm>
            <a:off x="3458051" y="7006700"/>
            <a:ext cx="35232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372826" y="7006700"/>
            <a:ext cx="2348865"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793DC54E-90E0-4390-A7C0-9478B019C636}" type="slidenum">
              <a:rPr lang="zh-CN" altLang="en-US" smtClean="0"/>
              <a:t>‹#›</a:t>
            </a:fld>
            <a:endParaRPr lang="zh-CN" altLang="en-US"/>
          </a:p>
        </p:txBody>
      </p:sp>
    </p:spTree>
    <p:extLst>
      <p:ext uri="{BB962C8B-B14F-4D97-AF65-F5344CB8AC3E}">
        <p14:creationId xmlns:p14="http://schemas.microsoft.com/office/powerpoint/2010/main" val="3241450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www.kanjianshijian.com/"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www.kanjianshijian.com/"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www.kanjianshijian.com/"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higuangjimu/timetabl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hyperlink" Target="https://www.freepik.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higuangjimu/timetabl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hyperlink" Target="https://www.freepik.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61AB"/>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7A63318-A858-463E-9BF6-858D0756362B}"/>
              </a:ext>
            </a:extLst>
          </p:cNvPr>
          <p:cNvSpPr txBox="1"/>
          <p:nvPr/>
        </p:nvSpPr>
        <p:spPr>
          <a:xfrm>
            <a:off x="276275" y="1053835"/>
            <a:ext cx="738664" cy="4247317"/>
          </a:xfrm>
          <a:prstGeom prst="rect">
            <a:avLst/>
          </a:prstGeom>
          <a:noFill/>
        </p:spPr>
        <p:txBody>
          <a:bodyPr vert="eaVert" wrap="none" rtlCol="0">
            <a:spAutoFit/>
          </a:bodyPr>
          <a:lstStyle/>
          <a:p>
            <a:r>
              <a:rPr lang="zh-CN" altLang="en-US" sz="3600" dirty="0">
                <a:solidFill>
                  <a:srgbClr val="F799AA"/>
                </a:solidFill>
                <a:latin typeface="站酷快乐体2016修订版" panose="02010600030101010101" pitchFamily="2" charset="-122"/>
                <a:ea typeface="站酷快乐体2016修订版" panose="02010600030101010101" pitchFamily="2" charset="-122"/>
              </a:rPr>
              <a:t>七</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奖</a:t>
            </a:r>
            <a:r>
              <a:rPr lang="zh-CN" altLang="en-US" sz="3600" dirty="0">
                <a:solidFill>
                  <a:srgbClr val="F799AA"/>
                </a:solidFill>
                <a:latin typeface="站酷快乐体2016修订版" panose="02010600030101010101" pitchFamily="2" charset="-122"/>
                <a:ea typeface="站酷快乐体2016修订版" panose="02010600030101010101" pitchFamily="2" charset="-122"/>
              </a:rPr>
              <a:t>惩</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协</a:t>
            </a:r>
            <a:r>
              <a:rPr lang="zh-CN" altLang="en-US" sz="3600" dirty="0">
                <a:solidFill>
                  <a:srgbClr val="7030A0"/>
                </a:solidFill>
                <a:latin typeface="站酷快乐体2016修订版" panose="02010600030101010101" pitchFamily="2" charset="-122"/>
                <a:ea typeface="站酷快乐体2016修订版" panose="02010600030101010101" pitchFamily="2" charset="-122"/>
              </a:rPr>
              <a:t>议</a:t>
            </a:r>
          </a:p>
        </p:txBody>
      </p:sp>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flipV="1">
            <a:off x="983404" y="453243"/>
            <a:ext cx="31535" cy="6668524"/>
          </a:xfrm>
          <a:prstGeom prst="line">
            <a:avLst/>
          </a:prstGeom>
          <a:ln w="63500" cmpd="dbl"/>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9D9324A-3097-4252-BCC5-A7591B56E85E}"/>
              </a:ext>
            </a:extLst>
          </p:cNvPr>
          <p:cNvSpPr/>
          <p:nvPr/>
        </p:nvSpPr>
        <p:spPr>
          <a:xfrm>
            <a:off x="8243962" y="1422970"/>
            <a:ext cx="1759926" cy="2935952"/>
          </a:xfrm>
          <a:prstGeom prst="rect">
            <a:avLst/>
          </a:prstGeom>
          <a:no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2/2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rotWithShape="1">
          <a:blip r:embed="rId2">
            <a:extLst>
              <a:ext uri="{28A0092B-C50C-407E-A947-70E740481C1C}">
                <a14:useLocalDpi xmlns:a14="http://schemas.microsoft.com/office/drawing/2010/main" val="0"/>
              </a:ext>
            </a:extLst>
          </a:blip>
          <a:srcRect r="71312" b="-32532"/>
          <a:stretch/>
        </p:blipFill>
        <p:spPr>
          <a:xfrm>
            <a:off x="429810" y="453242"/>
            <a:ext cx="510361" cy="588487"/>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254922" y="5489061"/>
            <a:ext cx="738664" cy="919482"/>
          </a:xfrm>
          <a:prstGeom prst="rect">
            <a:avLst/>
          </a:prstGeom>
          <a:noFill/>
        </p:spPr>
        <p:txBody>
          <a:bodyPr vert="eaVert"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a:t>
            </a:r>
            <a:endParaRPr lang="en-US" altLang="zh-CN" dirty="0">
              <a:solidFill>
                <a:srgbClr val="535353"/>
              </a:solidFill>
              <a:latin typeface="站酷文艺体" panose="02000603000000000000" pitchFamily="2" charset="-122"/>
              <a:ea typeface="站酷文艺体" panose="02000603000000000000" pitchFamily="2" charset="-122"/>
            </a:endParaRPr>
          </a:p>
          <a:p>
            <a:r>
              <a:rPr lang="zh-CN" altLang="en-US" dirty="0">
                <a:solidFill>
                  <a:srgbClr val="535353"/>
                </a:solidFill>
                <a:latin typeface="站酷文艺体" panose="02000603000000000000" pitchFamily="2" charset="-122"/>
                <a:ea typeface="站酷文艺体" panose="02000603000000000000" pitchFamily="2" charset="-122"/>
              </a:rPr>
              <a:t>定期批评</a:t>
            </a:r>
          </a:p>
        </p:txBody>
      </p:sp>
      <p:sp>
        <p:nvSpPr>
          <p:cNvPr id="41" name="Rectangle 40">
            <a:extLst>
              <a:ext uri="{FF2B5EF4-FFF2-40B4-BE49-F238E27FC236}">
                <a16:creationId xmlns:a16="http://schemas.microsoft.com/office/drawing/2014/main" id="{553F8D92-06BB-4E7E-840C-9B14BA6FA46A}"/>
              </a:ext>
            </a:extLst>
          </p:cNvPr>
          <p:cNvSpPr/>
          <p:nvPr/>
        </p:nvSpPr>
        <p:spPr>
          <a:xfrm>
            <a:off x="8243961" y="4724400"/>
            <a:ext cx="1759927" cy="2397367"/>
          </a:xfrm>
          <a:prstGeom prst="rect">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5" name="Table 45">
            <a:extLst>
              <a:ext uri="{FF2B5EF4-FFF2-40B4-BE49-F238E27FC236}">
                <a16:creationId xmlns:a16="http://schemas.microsoft.com/office/drawing/2014/main" id="{FBDED329-4128-4834-8E43-83047E1F1CCE}"/>
              </a:ext>
            </a:extLst>
          </p:cNvPr>
          <p:cNvGraphicFramePr>
            <a:graphicFrameLocks noGrp="1"/>
          </p:cNvGraphicFramePr>
          <p:nvPr>
            <p:extLst>
              <p:ext uri="{D42A27DB-BD31-4B8C-83A1-F6EECF244321}">
                <p14:modId xmlns:p14="http://schemas.microsoft.com/office/powerpoint/2010/main" val="3388147819"/>
              </p:ext>
            </p:extLst>
          </p:nvPr>
        </p:nvGraphicFramePr>
        <p:xfrm>
          <a:off x="1266092" y="754625"/>
          <a:ext cx="6699821" cy="3766442"/>
        </p:xfrm>
        <a:graphic>
          <a:graphicData uri="http://schemas.openxmlformats.org/drawingml/2006/table">
            <a:tbl>
              <a:tblPr firstRow="1" bandRow="1">
                <a:tableStyleId>{BC89EF96-8CEA-46FF-86C4-4CE0E7609802}</a:tableStyleId>
              </a:tblPr>
              <a:tblGrid>
                <a:gridCol w="536413">
                  <a:extLst>
                    <a:ext uri="{9D8B030D-6E8A-4147-A177-3AD203B41FA5}">
                      <a16:colId xmlns:a16="http://schemas.microsoft.com/office/drawing/2014/main" val="2416844689"/>
                    </a:ext>
                  </a:extLst>
                </a:gridCol>
                <a:gridCol w="2743200">
                  <a:extLst>
                    <a:ext uri="{9D8B030D-6E8A-4147-A177-3AD203B41FA5}">
                      <a16:colId xmlns:a16="http://schemas.microsoft.com/office/drawing/2014/main" val="1405093620"/>
                    </a:ext>
                  </a:extLst>
                </a:gridCol>
                <a:gridCol w="2628900">
                  <a:extLst>
                    <a:ext uri="{9D8B030D-6E8A-4147-A177-3AD203B41FA5}">
                      <a16:colId xmlns:a16="http://schemas.microsoft.com/office/drawing/2014/main" val="2095384131"/>
                    </a:ext>
                  </a:extLst>
                </a:gridCol>
                <a:gridCol w="791308">
                  <a:extLst>
                    <a:ext uri="{9D8B030D-6E8A-4147-A177-3AD203B41FA5}">
                      <a16:colId xmlns:a16="http://schemas.microsoft.com/office/drawing/2014/main" val="406696850"/>
                    </a:ext>
                  </a:extLst>
                </a:gridCol>
              </a:tblGrid>
              <a:tr h="594840">
                <a:tc>
                  <a:txBody>
                    <a:bodyPr/>
                    <a:lstStyle/>
                    <a:p>
                      <a:pPr algn="ctr"/>
                      <a:r>
                        <a:rPr lang="zh-CN" altLang="en-US" sz="1400" dirty="0">
                          <a:latin typeface="站酷文艺体" panose="02000603000000000000" pitchFamily="2" charset="-122"/>
                          <a:ea typeface="站酷文艺体" panose="02000603000000000000" pitchFamily="2" charset="-122"/>
                        </a:rPr>
                        <a:t>星期</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每日小奖励</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考核标准</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结果</a:t>
                      </a:r>
                    </a:p>
                  </a:txBody>
                  <a:tcPr/>
                </a:tc>
                <a:extLst>
                  <a:ext uri="{0D108BD9-81ED-4DB2-BD59-A6C34878D82A}">
                    <a16:rowId xmlns:a16="http://schemas.microsoft.com/office/drawing/2014/main" val="227903317"/>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2803258302"/>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1780597432"/>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913419985"/>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3848702317"/>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87338061"/>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1290620846"/>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2038381873"/>
                  </a:ext>
                </a:extLst>
              </a:tr>
            </a:tbl>
          </a:graphicData>
        </a:graphic>
      </p:graphicFrame>
      <p:graphicFrame>
        <p:nvGraphicFramePr>
          <p:cNvPr id="48" name="Table 48">
            <a:extLst>
              <a:ext uri="{FF2B5EF4-FFF2-40B4-BE49-F238E27FC236}">
                <a16:creationId xmlns:a16="http://schemas.microsoft.com/office/drawing/2014/main" id="{AC61D318-A505-44E3-BE76-872591B680CE}"/>
              </a:ext>
            </a:extLst>
          </p:cNvPr>
          <p:cNvGraphicFramePr>
            <a:graphicFrameLocks noGrp="1"/>
          </p:cNvGraphicFramePr>
          <p:nvPr>
            <p:extLst>
              <p:ext uri="{D42A27DB-BD31-4B8C-83A1-F6EECF244321}">
                <p14:modId xmlns:p14="http://schemas.microsoft.com/office/powerpoint/2010/main" val="3375070982"/>
              </p:ext>
            </p:extLst>
          </p:nvPr>
        </p:nvGraphicFramePr>
        <p:xfrm>
          <a:off x="1266092" y="4960717"/>
          <a:ext cx="6682154" cy="2229727"/>
        </p:xfrm>
        <a:graphic>
          <a:graphicData uri="http://schemas.openxmlformats.org/drawingml/2006/table">
            <a:tbl>
              <a:tblPr firstRow="1" bandRow="1">
                <a:tableStyleId>{BC89EF96-8CEA-46FF-86C4-4CE0E7609802}</a:tableStyleId>
              </a:tblPr>
              <a:tblGrid>
                <a:gridCol w="2637693">
                  <a:extLst>
                    <a:ext uri="{9D8B030D-6E8A-4147-A177-3AD203B41FA5}">
                      <a16:colId xmlns:a16="http://schemas.microsoft.com/office/drawing/2014/main" val="1744793315"/>
                    </a:ext>
                  </a:extLst>
                </a:gridCol>
                <a:gridCol w="3270738">
                  <a:extLst>
                    <a:ext uri="{9D8B030D-6E8A-4147-A177-3AD203B41FA5}">
                      <a16:colId xmlns:a16="http://schemas.microsoft.com/office/drawing/2014/main" val="2492343804"/>
                    </a:ext>
                  </a:extLst>
                </a:gridCol>
                <a:gridCol w="773723">
                  <a:extLst>
                    <a:ext uri="{9D8B030D-6E8A-4147-A177-3AD203B41FA5}">
                      <a16:colId xmlns:a16="http://schemas.microsoft.com/office/drawing/2014/main" val="778723586"/>
                    </a:ext>
                  </a:extLst>
                </a:gridCol>
              </a:tblGrid>
              <a:tr h="668737">
                <a:tc>
                  <a:txBody>
                    <a:bodyPr/>
                    <a:lstStyle/>
                    <a:p>
                      <a:pPr algn="ctr"/>
                      <a:r>
                        <a:rPr lang="zh-CN" altLang="en-US" sz="1400" dirty="0">
                          <a:latin typeface="站酷文艺体" panose="02000603000000000000" pitchFamily="2" charset="-122"/>
                          <a:ea typeface="站酷文艺体" panose="02000603000000000000" pitchFamily="2" charset="-122"/>
                        </a:rPr>
                        <a:t>每周</a:t>
                      </a:r>
                      <a:r>
                        <a:rPr lang="en-US" altLang="zh-CN" sz="1400" dirty="0">
                          <a:latin typeface="站酷文艺体" panose="02000603000000000000" pitchFamily="2" charset="-122"/>
                          <a:ea typeface="站酷文艺体" panose="02000603000000000000" pitchFamily="2" charset="-122"/>
                        </a:rPr>
                        <a:t>1-3</a:t>
                      </a:r>
                      <a:r>
                        <a:rPr lang="zh-CN" altLang="en-US" sz="1400" dirty="0">
                          <a:latin typeface="站酷文艺体" panose="02000603000000000000" pitchFamily="2" charset="-122"/>
                          <a:ea typeface="站酷文艺体" panose="02000603000000000000" pitchFamily="2" charset="-122"/>
                        </a:rPr>
                        <a:t>个大奖励</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考核标准</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结果</a:t>
                      </a:r>
                    </a:p>
                  </a:txBody>
                  <a:tcPr/>
                </a:tc>
                <a:extLst>
                  <a:ext uri="{0D108BD9-81ED-4DB2-BD59-A6C34878D82A}">
                    <a16:rowId xmlns:a16="http://schemas.microsoft.com/office/drawing/2014/main" val="2393851212"/>
                  </a:ext>
                </a:extLst>
              </a:tr>
              <a:tr h="520330">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1458794130"/>
                  </a:ext>
                </a:extLst>
              </a:tr>
              <a:tr h="520330">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3037122138"/>
                  </a:ext>
                </a:extLst>
              </a:tr>
              <a:tr h="520330">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2678177814"/>
                  </a:ext>
                </a:extLst>
              </a:tr>
            </a:tbl>
          </a:graphicData>
        </a:graphic>
      </p:graphicFrame>
      <p:sp>
        <p:nvSpPr>
          <p:cNvPr id="50" name="TextBox 49">
            <a:extLst>
              <a:ext uri="{FF2B5EF4-FFF2-40B4-BE49-F238E27FC236}">
                <a16:creationId xmlns:a16="http://schemas.microsoft.com/office/drawing/2014/main" id="{77608F55-F49D-47D5-B38E-EFE429ACF8F6}"/>
              </a:ext>
            </a:extLst>
          </p:cNvPr>
          <p:cNvSpPr txBox="1"/>
          <p:nvPr/>
        </p:nvSpPr>
        <p:spPr>
          <a:xfrm>
            <a:off x="1178647" y="326962"/>
            <a:ext cx="2031325" cy="369332"/>
          </a:xfrm>
          <a:prstGeom prst="rect">
            <a:avLst/>
          </a:prstGeom>
          <a:noFill/>
        </p:spPr>
        <p:txBody>
          <a:bodyPr wrap="none" rtlCol="0">
            <a:spAutoFit/>
          </a:bodyPr>
          <a:lstStyle/>
          <a:p>
            <a:r>
              <a:rPr lang="zh-CN" altLang="en-US" b="1" dirty="0">
                <a:latin typeface="站酷文艺体" panose="02000603000000000000" pitchFamily="2" charset="-122"/>
                <a:ea typeface="站酷文艺体" panose="02000603000000000000" pitchFamily="2" charset="-122"/>
              </a:rPr>
              <a:t>日奖励目标与统计</a:t>
            </a:r>
          </a:p>
        </p:txBody>
      </p:sp>
      <p:sp>
        <p:nvSpPr>
          <p:cNvPr id="51" name="TextBox 50">
            <a:extLst>
              <a:ext uri="{FF2B5EF4-FFF2-40B4-BE49-F238E27FC236}">
                <a16:creationId xmlns:a16="http://schemas.microsoft.com/office/drawing/2014/main" id="{B3D4CA61-DEF3-4624-B8F4-0657F249AEAC}"/>
              </a:ext>
            </a:extLst>
          </p:cNvPr>
          <p:cNvSpPr txBox="1"/>
          <p:nvPr/>
        </p:nvSpPr>
        <p:spPr>
          <a:xfrm>
            <a:off x="1237270" y="4543393"/>
            <a:ext cx="1992853" cy="369332"/>
          </a:xfrm>
          <a:prstGeom prst="rect">
            <a:avLst/>
          </a:prstGeom>
          <a:noFill/>
        </p:spPr>
        <p:txBody>
          <a:bodyPr wrap="none" rtlCol="0">
            <a:spAutoFit/>
          </a:bodyPr>
          <a:lstStyle/>
          <a:p>
            <a:r>
              <a:rPr lang="zh-CN" altLang="en-US" b="1" dirty="0">
                <a:latin typeface="站酷文艺体" panose="02000603000000000000" pitchFamily="2" charset="-122"/>
                <a:ea typeface="站酷文艺体" panose="02000603000000000000" pitchFamily="2" charset="-122"/>
              </a:rPr>
              <a:t>周奖励目标与统计</a:t>
            </a:r>
          </a:p>
        </p:txBody>
      </p:sp>
      <p:sp>
        <p:nvSpPr>
          <p:cNvPr id="52" name="TextBox 51">
            <a:extLst>
              <a:ext uri="{FF2B5EF4-FFF2-40B4-BE49-F238E27FC236}">
                <a16:creationId xmlns:a16="http://schemas.microsoft.com/office/drawing/2014/main" id="{BF57A588-5CD4-4360-934E-F359AB4D8CC4}"/>
              </a:ext>
            </a:extLst>
          </p:cNvPr>
          <p:cNvSpPr txBox="1"/>
          <p:nvPr/>
        </p:nvSpPr>
        <p:spPr>
          <a:xfrm>
            <a:off x="8086970" y="318386"/>
            <a:ext cx="2050561" cy="369332"/>
          </a:xfrm>
          <a:prstGeom prst="rect">
            <a:avLst/>
          </a:prstGeom>
          <a:noFill/>
        </p:spPr>
        <p:txBody>
          <a:bodyPr wrap="none" rtlCol="0">
            <a:spAutoFit/>
          </a:bodyPr>
          <a:lstStyle/>
          <a:p>
            <a:r>
              <a:rPr lang="zh-CN" altLang="en-US" b="1" dirty="0">
                <a:latin typeface="站酷文艺体" panose="02000603000000000000" pitchFamily="2" charset="-122"/>
                <a:ea typeface="站酷文艺体" panose="02000603000000000000" pitchFamily="2" charset="-122"/>
              </a:rPr>
              <a:t>每周改正一个问题</a:t>
            </a:r>
          </a:p>
        </p:txBody>
      </p:sp>
      <p:sp>
        <p:nvSpPr>
          <p:cNvPr id="56" name="TextBox 55">
            <a:extLst>
              <a:ext uri="{FF2B5EF4-FFF2-40B4-BE49-F238E27FC236}">
                <a16:creationId xmlns:a16="http://schemas.microsoft.com/office/drawing/2014/main" id="{1BBC5E16-E4E0-4440-B302-90254C325ECF}"/>
              </a:ext>
            </a:extLst>
          </p:cNvPr>
          <p:cNvSpPr txBox="1"/>
          <p:nvPr/>
        </p:nvSpPr>
        <p:spPr>
          <a:xfrm>
            <a:off x="8370458" y="4881938"/>
            <a:ext cx="1506932" cy="1384995"/>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我承诺接受监督养成好习惯，并按照本表盒接受奖惩。</a:t>
            </a:r>
            <a:endParaRPr lang="en-US" altLang="zh-CN" sz="1400" dirty="0">
              <a:latin typeface="站酷文艺体" panose="02000603000000000000" pitchFamily="2" charset="-122"/>
              <a:ea typeface="站酷文艺体" panose="02000603000000000000" pitchFamily="2" charset="-122"/>
            </a:endParaRPr>
          </a:p>
          <a:p>
            <a:endParaRPr lang="en-US" altLang="zh-CN" sz="1400" dirty="0">
              <a:latin typeface="站酷文艺体" panose="02000603000000000000" pitchFamily="2" charset="-122"/>
              <a:ea typeface="站酷文艺体" panose="02000603000000000000" pitchFamily="2" charset="-122"/>
            </a:endParaRPr>
          </a:p>
          <a:p>
            <a:r>
              <a:rPr lang="zh-CN" altLang="en-US" sz="1400" dirty="0">
                <a:latin typeface="站酷文艺体" panose="02000603000000000000" pitchFamily="2" charset="-122"/>
                <a:ea typeface="站酷文艺体" panose="02000603000000000000" pitchFamily="2" charset="-122"/>
              </a:rPr>
              <a:t>签字：</a:t>
            </a:r>
            <a:endParaRPr lang="en-US" altLang="zh-CN" sz="1400" dirty="0">
              <a:latin typeface="站酷文艺体" panose="02000603000000000000" pitchFamily="2" charset="-122"/>
              <a:ea typeface="站酷文艺体" panose="02000603000000000000" pitchFamily="2" charset="-122"/>
            </a:endParaRPr>
          </a:p>
        </p:txBody>
      </p:sp>
      <p:sp>
        <p:nvSpPr>
          <p:cNvPr id="57" name="TextBox 56">
            <a:extLst>
              <a:ext uri="{FF2B5EF4-FFF2-40B4-BE49-F238E27FC236}">
                <a16:creationId xmlns:a16="http://schemas.microsoft.com/office/drawing/2014/main" id="{D9ABFA77-8FD1-4493-B142-B043748602DC}"/>
              </a:ext>
            </a:extLst>
          </p:cNvPr>
          <p:cNvSpPr txBox="1"/>
          <p:nvPr/>
        </p:nvSpPr>
        <p:spPr>
          <a:xfrm>
            <a:off x="8288040" y="1507195"/>
            <a:ext cx="150693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问题：</a:t>
            </a:r>
            <a:endParaRPr lang="en-US" altLang="zh-CN" sz="1400" dirty="0">
              <a:latin typeface="站酷文艺体" panose="02000603000000000000" pitchFamily="2" charset="-122"/>
              <a:ea typeface="站酷文艺体" panose="02000603000000000000" pitchFamily="2" charset="-122"/>
            </a:endParaRPr>
          </a:p>
        </p:txBody>
      </p:sp>
      <p:sp>
        <p:nvSpPr>
          <p:cNvPr id="58" name="TextBox 57">
            <a:extLst>
              <a:ext uri="{FF2B5EF4-FFF2-40B4-BE49-F238E27FC236}">
                <a16:creationId xmlns:a16="http://schemas.microsoft.com/office/drawing/2014/main" id="{DD6A89E6-EAA4-4C23-A34A-505B7476D379}"/>
              </a:ext>
            </a:extLst>
          </p:cNvPr>
          <p:cNvSpPr txBox="1"/>
          <p:nvPr/>
        </p:nvSpPr>
        <p:spPr>
          <a:xfrm>
            <a:off x="8288040" y="3004194"/>
            <a:ext cx="150693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惩罚：</a:t>
            </a:r>
            <a:endParaRPr lang="en-US" altLang="zh-CN" sz="1400" dirty="0">
              <a:latin typeface="站酷文艺体" panose="02000603000000000000" pitchFamily="2" charset="-122"/>
              <a:ea typeface="站酷文艺体" panose="02000603000000000000" pitchFamily="2" charset="-122"/>
            </a:endParaRPr>
          </a:p>
        </p:txBody>
      </p:sp>
      <p:sp>
        <p:nvSpPr>
          <p:cNvPr id="59" name="TextBox 58">
            <a:extLst>
              <a:ext uri="{FF2B5EF4-FFF2-40B4-BE49-F238E27FC236}">
                <a16:creationId xmlns:a16="http://schemas.microsoft.com/office/drawing/2014/main" id="{759A2C81-2150-48D4-B145-EF4FDEE84F9A}"/>
              </a:ext>
            </a:extLst>
          </p:cNvPr>
          <p:cNvSpPr txBox="1"/>
          <p:nvPr/>
        </p:nvSpPr>
        <p:spPr>
          <a:xfrm>
            <a:off x="1307416" y="5203595"/>
            <a:ext cx="2490421"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每周的大奖励，帮助孩子养成制定周期目标习惯例如陪伴</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出去玩</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玩具</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游戏</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电视自主时间等</a:t>
            </a:r>
          </a:p>
        </p:txBody>
      </p:sp>
      <p:sp>
        <p:nvSpPr>
          <p:cNvPr id="60" name="TextBox 59">
            <a:extLst>
              <a:ext uri="{FF2B5EF4-FFF2-40B4-BE49-F238E27FC236}">
                <a16:creationId xmlns:a16="http://schemas.microsoft.com/office/drawing/2014/main" id="{AF27DB48-E36B-43B0-A3B1-0F8A57768DC7}"/>
              </a:ext>
            </a:extLst>
          </p:cNvPr>
          <p:cNvSpPr txBox="1"/>
          <p:nvPr/>
        </p:nvSpPr>
        <p:spPr>
          <a:xfrm>
            <a:off x="3230123" y="4543393"/>
            <a:ext cx="4721361" cy="369332"/>
          </a:xfrm>
          <a:prstGeom prst="rect">
            <a:avLst/>
          </a:prstGeom>
          <a:noFill/>
        </p:spPr>
        <p:txBody>
          <a:bodyPr wrap="square" rtlCol="0">
            <a:spAutoFit/>
          </a:bodyPr>
          <a:lstStyle/>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根据心理学</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奖励的作用除了可以帮助孩子养成制定目标的意识以外</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还要做到一定随机性</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p>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即不定时</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不定量</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不定强度</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这样更加有助于孩子把</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追逐成就感</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提升自我</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本身当做目标</a:t>
            </a:r>
          </a:p>
        </p:txBody>
      </p:sp>
      <p:sp>
        <p:nvSpPr>
          <p:cNvPr id="61" name="TextBox 60">
            <a:extLst>
              <a:ext uri="{FF2B5EF4-FFF2-40B4-BE49-F238E27FC236}">
                <a16:creationId xmlns:a16="http://schemas.microsoft.com/office/drawing/2014/main" id="{C0CEAA18-87D9-4E22-99E8-350ADFB93FC6}"/>
              </a:ext>
            </a:extLst>
          </p:cNvPr>
          <p:cNvSpPr txBox="1"/>
          <p:nvPr/>
        </p:nvSpPr>
        <p:spPr>
          <a:xfrm>
            <a:off x="3183354" y="350958"/>
            <a:ext cx="4721361" cy="369332"/>
          </a:xfrm>
          <a:prstGeom prst="rect">
            <a:avLst/>
          </a:prstGeom>
          <a:noFill/>
        </p:spPr>
        <p:txBody>
          <a:bodyPr wrap="square" rtlCol="0">
            <a:spAutoFit/>
          </a:bodyPr>
          <a:lstStyle/>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一切奖惩的都建立在给孩子足够的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自主时间</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的基础上</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让孩子意识到</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越快越好的完成目标</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才有更多时间玩</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不然孩子会失去前进的动力</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无意识的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拖沓</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endParaRPr lang="zh-CN" altLang="en-US" sz="900" dirty="0">
              <a:solidFill>
                <a:schemeClr val="bg1">
                  <a:lumMod val="50000"/>
                </a:schemeClr>
              </a:solidFill>
              <a:latin typeface="站酷文艺体" panose="02000603000000000000" pitchFamily="2" charset="-122"/>
              <a:ea typeface="站酷文艺体" panose="02000603000000000000" pitchFamily="2" charset="-122"/>
            </a:endParaRPr>
          </a:p>
        </p:txBody>
      </p:sp>
      <p:sp>
        <p:nvSpPr>
          <p:cNvPr id="62" name="TextBox 61">
            <a:extLst>
              <a:ext uri="{FF2B5EF4-FFF2-40B4-BE49-F238E27FC236}">
                <a16:creationId xmlns:a16="http://schemas.microsoft.com/office/drawing/2014/main" id="{C514D0AA-DA10-4206-9482-7FD26A208840}"/>
              </a:ext>
            </a:extLst>
          </p:cNvPr>
          <p:cNvSpPr txBox="1"/>
          <p:nvPr/>
        </p:nvSpPr>
        <p:spPr>
          <a:xfrm>
            <a:off x="4298823" y="5203595"/>
            <a:ext cx="2490421"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双方遵守承诺，达到标准即发放奖励</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可以是分数或任何与孩子达成的共识</a:t>
            </a:r>
          </a:p>
        </p:txBody>
      </p:sp>
      <p:sp>
        <p:nvSpPr>
          <p:cNvPr id="63" name="TextBox 62">
            <a:extLst>
              <a:ext uri="{FF2B5EF4-FFF2-40B4-BE49-F238E27FC236}">
                <a16:creationId xmlns:a16="http://schemas.microsoft.com/office/drawing/2014/main" id="{B53F2728-56F3-45E3-B2D0-A4E7288A8C1B}"/>
              </a:ext>
            </a:extLst>
          </p:cNvPr>
          <p:cNvSpPr txBox="1"/>
          <p:nvPr/>
        </p:nvSpPr>
        <p:spPr>
          <a:xfrm>
            <a:off x="1743421" y="963168"/>
            <a:ext cx="2685143"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每天固定考核的小奖励，帮助孩子每天进步</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例如不超越底线，孩子可以随意支配的一段“自主时间”</a:t>
            </a:r>
          </a:p>
        </p:txBody>
      </p:sp>
      <p:sp>
        <p:nvSpPr>
          <p:cNvPr id="64" name="TextBox 63">
            <a:extLst>
              <a:ext uri="{FF2B5EF4-FFF2-40B4-BE49-F238E27FC236}">
                <a16:creationId xmlns:a16="http://schemas.microsoft.com/office/drawing/2014/main" id="{ED30A9D3-8CDC-4904-865A-BB9E30669261}"/>
              </a:ext>
            </a:extLst>
          </p:cNvPr>
          <p:cNvSpPr txBox="1"/>
          <p:nvPr/>
        </p:nvSpPr>
        <p:spPr>
          <a:xfrm>
            <a:off x="4616002" y="963940"/>
            <a:ext cx="2490421"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双方遵守承诺，达到标准即发放奖励</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可以是分数或任何与孩子达成的共识</a:t>
            </a:r>
          </a:p>
        </p:txBody>
      </p:sp>
      <p:sp>
        <p:nvSpPr>
          <p:cNvPr id="65" name="TextBox 64">
            <a:extLst>
              <a:ext uri="{FF2B5EF4-FFF2-40B4-BE49-F238E27FC236}">
                <a16:creationId xmlns:a16="http://schemas.microsoft.com/office/drawing/2014/main" id="{69C5F2D6-1D24-4ADB-920C-3E3758C99A9C}"/>
              </a:ext>
            </a:extLst>
          </p:cNvPr>
          <p:cNvSpPr txBox="1"/>
          <p:nvPr/>
        </p:nvSpPr>
        <p:spPr>
          <a:xfrm>
            <a:off x="7200900" y="5238593"/>
            <a:ext cx="703816" cy="338554"/>
          </a:xfrm>
          <a:prstGeom prst="rect">
            <a:avLst/>
          </a:prstGeom>
          <a:noFill/>
        </p:spPr>
        <p:txBody>
          <a:bodyPr wrap="square" rtlCol="0">
            <a:spAutoFit/>
          </a:bodyPr>
          <a:lstStyle/>
          <a:p>
            <a:pPr algn="ct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Yes/No</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达成或失败</a:t>
            </a:r>
          </a:p>
        </p:txBody>
      </p:sp>
      <p:sp>
        <p:nvSpPr>
          <p:cNvPr id="66" name="TextBox 65">
            <a:extLst>
              <a:ext uri="{FF2B5EF4-FFF2-40B4-BE49-F238E27FC236}">
                <a16:creationId xmlns:a16="http://schemas.microsoft.com/office/drawing/2014/main" id="{3FD9CA58-3161-451F-BD95-4E7F411E0258}"/>
              </a:ext>
            </a:extLst>
          </p:cNvPr>
          <p:cNvSpPr txBox="1"/>
          <p:nvPr/>
        </p:nvSpPr>
        <p:spPr>
          <a:xfrm>
            <a:off x="7200900" y="963168"/>
            <a:ext cx="703816" cy="338554"/>
          </a:xfrm>
          <a:prstGeom prst="rect">
            <a:avLst/>
          </a:prstGeom>
          <a:noFill/>
        </p:spPr>
        <p:txBody>
          <a:bodyPr wrap="square" rtlCol="0">
            <a:spAutoFit/>
          </a:bodyPr>
          <a:lstStyle/>
          <a:p>
            <a:pPr algn="ct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Yes/No</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达成或失败</a:t>
            </a:r>
          </a:p>
        </p:txBody>
      </p:sp>
      <p:sp>
        <p:nvSpPr>
          <p:cNvPr id="67" name="TextBox 66">
            <a:extLst>
              <a:ext uri="{FF2B5EF4-FFF2-40B4-BE49-F238E27FC236}">
                <a16:creationId xmlns:a16="http://schemas.microsoft.com/office/drawing/2014/main" id="{1EE1794D-21E5-420E-9062-5EE3F7DAA46C}"/>
              </a:ext>
            </a:extLst>
          </p:cNvPr>
          <p:cNvSpPr txBox="1"/>
          <p:nvPr/>
        </p:nvSpPr>
        <p:spPr>
          <a:xfrm>
            <a:off x="8161443" y="664472"/>
            <a:ext cx="1924962" cy="646331"/>
          </a:xfrm>
          <a:prstGeom prst="rect">
            <a:avLst/>
          </a:prstGeom>
          <a:noFill/>
        </p:spPr>
        <p:txBody>
          <a:bodyPr wrap="square" rtlCol="0">
            <a:spAutoFit/>
          </a:bodyPr>
          <a:lstStyle/>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除了给予孩子</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无条件的爱</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也要帮助孩子养成</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定期自我省察</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对自己负责</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的习惯</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惩罚可以是象征性的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但却是必须要设立且严格执行的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endParaRPr lang="zh-CN" altLang="en-US" sz="900" dirty="0">
              <a:solidFill>
                <a:schemeClr val="bg1">
                  <a:lumMod val="50000"/>
                </a:schemeClr>
              </a:solidFill>
              <a:latin typeface="站酷文艺体" panose="02000603000000000000" pitchFamily="2" charset="-122"/>
              <a:ea typeface="站酷文艺体" panose="02000603000000000000" pitchFamily="2" charset="-122"/>
            </a:endParaRPr>
          </a:p>
        </p:txBody>
      </p:sp>
      <p:pic>
        <p:nvPicPr>
          <p:cNvPr id="68" name="Picture 67">
            <a:extLst>
              <a:ext uri="{FF2B5EF4-FFF2-40B4-BE49-F238E27FC236}">
                <a16:creationId xmlns:a16="http://schemas.microsoft.com/office/drawing/2014/main" id="{B67942CE-D177-4BC8-A833-06CA4EF12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93" y="6800619"/>
            <a:ext cx="600493" cy="285276"/>
          </a:xfrm>
          <a:prstGeom prst="rect">
            <a:avLst/>
          </a:prstGeom>
        </p:spPr>
      </p:pic>
      <p:pic>
        <p:nvPicPr>
          <p:cNvPr id="69" name="Picture 68">
            <a:extLst>
              <a:ext uri="{FF2B5EF4-FFF2-40B4-BE49-F238E27FC236}">
                <a16:creationId xmlns:a16="http://schemas.microsoft.com/office/drawing/2014/main" id="{15BC6BB2-65F0-4399-88CE-4D9F314AB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9799" y="6497695"/>
            <a:ext cx="843509" cy="528026"/>
          </a:xfrm>
          <a:prstGeom prst="rect">
            <a:avLst/>
          </a:prstGeom>
        </p:spPr>
      </p:pic>
      <p:sp>
        <p:nvSpPr>
          <p:cNvPr id="29" name="TextBox 28">
            <a:extLst>
              <a:ext uri="{FF2B5EF4-FFF2-40B4-BE49-F238E27FC236}">
                <a16:creationId xmlns:a16="http://schemas.microsoft.com/office/drawing/2014/main" id="{5C7387AE-6105-4E5E-87AE-8644808559E4}"/>
              </a:ext>
            </a:extLst>
          </p:cNvPr>
          <p:cNvSpPr txBox="1"/>
          <p:nvPr/>
        </p:nvSpPr>
        <p:spPr>
          <a:xfrm>
            <a:off x="3124414" y="7315647"/>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5">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177878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D9A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7A63318-A858-463E-9BF6-858D0756362B}"/>
              </a:ext>
            </a:extLst>
          </p:cNvPr>
          <p:cNvSpPr txBox="1"/>
          <p:nvPr/>
        </p:nvSpPr>
        <p:spPr>
          <a:xfrm>
            <a:off x="276275" y="1053835"/>
            <a:ext cx="738664" cy="4247317"/>
          </a:xfrm>
          <a:prstGeom prst="rect">
            <a:avLst/>
          </a:prstGeom>
          <a:noFill/>
        </p:spPr>
        <p:txBody>
          <a:bodyPr vert="eaVert" wrap="none" rtlCol="0">
            <a:spAutoFit/>
          </a:bodyPr>
          <a:lstStyle/>
          <a:p>
            <a:r>
              <a:rPr lang="zh-CN" altLang="en-US" sz="3600" dirty="0">
                <a:solidFill>
                  <a:srgbClr val="F799AA"/>
                </a:solidFill>
                <a:latin typeface="站酷快乐体2016修订版" panose="02010600030101010101" pitchFamily="2" charset="-122"/>
                <a:ea typeface="站酷快乐体2016修订版" panose="02010600030101010101" pitchFamily="2" charset="-122"/>
              </a:rPr>
              <a:t>七</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奖</a:t>
            </a:r>
            <a:r>
              <a:rPr lang="zh-CN" altLang="en-US" sz="3600" dirty="0">
                <a:solidFill>
                  <a:srgbClr val="F799AA"/>
                </a:solidFill>
                <a:latin typeface="站酷快乐体2016修订版" panose="02010600030101010101" pitchFamily="2" charset="-122"/>
                <a:ea typeface="站酷快乐体2016修订版" panose="02010600030101010101" pitchFamily="2" charset="-122"/>
              </a:rPr>
              <a:t>惩</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协</a:t>
            </a:r>
            <a:r>
              <a:rPr lang="zh-CN" altLang="en-US" sz="3600" dirty="0">
                <a:solidFill>
                  <a:srgbClr val="7030A0"/>
                </a:solidFill>
                <a:latin typeface="站酷快乐体2016修订版" panose="02010600030101010101" pitchFamily="2" charset="-122"/>
                <a:ea typeface="站酷快乐体2016修订版" panose="02010600030101010101" pitchFamily="2" charset="-122"/>
              </a:rPr>
              <a:t>议</a:t>
            </a:r>
          </a:p>
        </p:txBody>
      </p:sp>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flipV="1">
            <a:off x="983404" y="453243"/>
            <a:ext cx="31535" cy="6668524"/>
          </a:xfrm>
          <a:prstGeom prst="line">
            <a:avLst/>
          </a:prstGeom>
          <a:ln w="63500" cmpd="dbl"/>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9D9324A-3097-4252-BCC5-A7591B56E85E}"/>
              </a:ext>
            </a:extLst>
          </p:cNvPr>
          <p:cNvSpPr/>
          <p:nvPr/>
        </p:nvSpPr>
        <p:spPr>
          <a:xfrm>
            <a:off x="8243962" y="1422970"/>
            <a:ext cx="1759926" cy="2935952"/>
          </a:xfrm>
          <a:prstGeom prst="rect">
            <a:avLst/>
          </a:prstGeom>
          <a:no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2/2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rotWithShape="1">
          <a:blip r:embed="rId2">
            <a:extLst>
              <a:ext uri="{28A0092B-C50C-407E-A947-70E740481C1C}">
                <a14:useLocalDpi xmlns:a14="http://schemas.microsoft.com/office/drawing/2010/main" val="0"/>
              </a:ext>
            </a:extLst>
          </a:blip>
          <a:srcRect r="71312" b="-32532"/>
          <a:stretch/>
        </p:blipFill>
        <p:spPr>
          <a:xfrm>
            <a:off x="429810" y="453242"/>
            <a:ext cx="510361" cy="588487"/>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254922" y="5489061"/>
            <a:ext cx="738664" cy="919482"/>
          </a:xfrm>
          <a:prstGeom prst="rect">
            <a:avLst/>
          </a:prstGeom>
          <a:noFill/>
        </p:spPr>
        <p:txBody>
          <a:bodyPr vert="eaVert"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a:t>
            </a:r>
            <a:endParaRPr lang="en-US" altLang="zh-CN" dirty="0">
              <a:solidFill>
                <a:srgbClr val="535353"/>
              </a:solidFill>
              <a:latin typeface="站酷文艺体" panose="02000603000000000000" pitchFamily="2" charset="-122"/>
              <a:ea typeface="站酷文艺体" panose="02000603000000000000" pitchFamily="2" charset="-122"/>
            </a:endParaRPr>
          </a:p>
          <a:p>
            <a:r>
              <a:rPr lang="zh-CN" altLang="en-US" dirty="0">
                <a:solidFill>
                  <a:srgbClr val="535353"/>
                </a:solidFill>
                <a:latin typeface="站酷文艺体" panose="02000603000000000000" pitchFamily="2" charset="-122"/>
                <a:ea typeface="站酷文艺体" panose="02000603000000000000" pitchFamily="2" charset="-122"/>
              </a:rPr>
              <a:t>定期批评</a:t>
            </a:r>
          </a:p>
        </p:txBody>
      </p:sp>
      <p:sp>
        <p:nvSpPr>
          <p:cNvPr id="41" name="Rectangle 40">
            <a:extLst>
              <a:ext uri="{FF2B5EF4-FFF2-40B4-BE49-F238E27FC236}">
                <a16:creationId xmlns:a16="http://schemas.microsoft.com/office/drawing/2014/main" id="{553F8D92-06BB-4E7E-840C-9B14BA6FA46A}"/>
              </a:ext>
            </a:extLst>
          </p:cNvPr>
          <p:cNvSpPr/>
          <p:nvPr/>
        </p:nvSpPr>
        <p:spPr>
          <a:xfrm>
            <a:off x="8243961" y="4724400"/>
            <a:ext cx="1759927" cy="2397367"/>
          </a:xfrm>
          <a:prstGeom prst="rect">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5" name="Table 45">
            <a:extLst>
              <a:ext uri="{FF2B5EF4-FFF2-40B4-BE49-F238E27FC236}">
                <a16:creationId xmlns:a16="http://schemas.microsoft.com/office/drawing/2014/main" id="{FBDED329-4128-4834-8E43-83047E1F1CCE}"/>
              </a:ext>
            </a:extLst>
          </p:cNvPr>
          <p:cNvGraphicFramePr>
            <a:graphicFrameLocks noGrp="1"/>
          </p:cNvGraphicFramePr>
          <p:nvPr/>
        </p:nvGraphicFramePr>
        <p:xfrm>
          <a:off x="1266092" y="754625"/>
          <a:ext cx="6699821" cy="3766442"/>
        </p:xfrm>
        <a:graphic>
          <a:graphicData uri="http://schemas.openxmlformats.org/drawingml/2006/table">
            <a:tbl>
              <a:tblPr firstRow="1" bandRow="1">
                <a:tableStyleId>{BC89EF96-8CEA-46FF-86C4-4CE0E7609802}</a:tableStyleId>
              </a:tblPr>
              <a:tblGrid>
                <a:gridCol w="536413">
                  <a:extLst>
                    <a:ext uri="{9D8B030D-6E8A-4147-A177-3AD203B41FA5}">
                      <a16:colId xmlns:a16="http://schemas.microsoft.com/office/drawing/2014/main" val="2416844689"/>
                    </a:ext>
                  </a:extLst>
                </a:gridCol>
                <a:gridCol w="2743200">
                  <a:extLst>
                    <a:ext uri="{9D8B030D-6E8A-4147-A177-3AD203B41FA5}">
                      <a16:colId xmlns:a16="http://schemas.microsoft.com/office/drawing/2014/main" val="1405093620"/>
                    </a:ext>
                  </a:extLst>
                </a:gridCol>
                <a:gridCol w="2628900">
                  <a:extLst>
                    <a:ext uri="{9D8B030D-6E8A-4147-A177-3AD203B41FA5}">
                      <a16:colId xmlns:a16="http://schemas.microsoft.com/office/drawing/2014/main" val="2095384131"/>
                    </a:ext>
                  </a:extLst>
                </a:gridCol>
                <a:gridCol w="791308">
                  <a:extLst>
                    <a:ext uri="{9D8B030D-6E8A-4147-A177-3AD203B41FA5}">
                      <a16:colId xmlns:a16="http://schemas.microsoft.com/office/drawing/2014/main" val="406696850"/>
                    </a:ext>
                  </a:extLst>
                </a:gridCol>
              </a:tblGrid>
              <a:tr h="594840">
                <a:tc>
                  <a:txBody>
                    <a:bodyPr/>
                    <a:lstStyle/>
                    <a:p>
                      <a:pPr algn="ctr"/>
                      <a:r>
                        <a:rPr lang="zh-CN" altLang="en-US" sz="1400" dirty="0">
                          <a:latin typeface="站酷文艺体" panose="02000603000000000000" pitchFamily="2" charset="-122"/>
                          <a:ea typeface="站酷文艺体" panose="02000603000000000000" pitchFamily="2" charset="-122"/>
                        </a:rPr>
                        <a:t>星期</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每日小奖励</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考核标准</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结果</a:t>
                      </a:r>
                    </a:p>
                  </a:txBody>
                  <a:tcPr/>
                </a:tc>
                <a:extLst>
                  <a:ext uri="{0D108BD9-81ED-4DB2-BD59-A6C34878D82A}">
                    <a16:rowId xmlns:a16="http://schemas.microsoft.com/office/drawing/2014/main" val="227903317"/>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2803258302"/>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1780597432"/>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913419985"/>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3848702317"/>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87338061"/>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1290620846"/>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2038381873"/>
                  </a:ext>
                </a:extLst>
              </a:tr>
            </a:tbl>
          </a:graphicData>
        </a:graphic>
      </p:graphicFrame>
      <p:graphicFrame>
        <p:nvGraphicFramePr>
          <p:cNvPr id="48" name="Table 48">
            <a:extLst>
              <a:ext uri="{FF2B5EF4-FFF2-40B4-BE49-F238E27FC236}">
                <a16:creationId xmlns:a16="http://schemas.microsoft.com/office/drawing/2014/main" id="{AC61D318-A505-44E3-BE76-872591B680CE}"/>
              </a:ext>
            </a:extLst>
          </p:cNvPr>
          <p:cNvGraphicFramePr>
            <a:graphicFrameLocks noGrp="1"/>
          </p:cNvGraphicFramePr>
          <p:nvPr/>
        </p:nvGraphicFramePr>
        <p:xfrm>
          <a:off x="1266092" y="4960717"/>
          <a:ext cx="6682154" cy="2229727"/>
        </p:xfrm>
        <a:graphic>
          <a:graphicData uri="http://schemas.openxmlformats.org/drawingml/2006/table">
            <a:tbl>
              <a:tblPr firstRow="1" bandRow="1">
                <a:tableStyleId>{BC89EF96-8CEA-46FF-86C4-4CE0E7609802}</a:tableStyleId>
              </a:tblPr>
              <a:tblGrid>
                <a:gridCol w="2637693">
                  <a:extLst>
                    <a:ext uri="{9D8B030D-6E8A-4147-A177-3AD203B41FA5}">
                      <a16:colId xmlns:a16="http://schemas.microsoft.com/office/drawing/2014/main" val="1744793315"/>
                    </a:ext>
                  </a:extLst>
                </a:gridCol>
                <a:gridCol w="3270738">
                  <a:extLst>
                    <a:ext uri="{9D8B030D-6E8A-4147-A177-3AD203B41FA5}">
                      <a16:colId xmlns:a16="http://schemas.microsoft.com/office/drawing/2014/main" val="2492343804"/>
                    </a:ext>
                  </a:extLst>
                </a:gridCol>
                <a:gridCol w="773723">
                  <a:extLst>
                    <a:ext uri="{9D8B030D-6E8A-4147-A177-3AD203B41FA5}">
                      <a16:colId xmlns:a16="http://schemas.microsoft.com/office/drawing/2014/main" val="778723586"/>
                    </a:ext>
                  </a:extLst>
                </a:gridCol>
              </a:tblGrid>
              <a:tr h="668737">
                <a:tc>
                  <a:txBody>
                    <a:bodyPr/>
                    <a:lstStyle/>
                    <a:p>
                      <a:pPr algn="ctr"/>
                      <a:r>
                        <a:rPr lang="zh-CN" altLang="en-US" sz="1400" dirty="0">
                          <a:latin typeface="站酷文艺体" panose="02000603000000000000" pitchFamily="2" charset="-122"/>
                          <a:ea typeface="站酷文艺体" panose="02000603000000000000" pitchFamily="2" charset="-122"/>
                        </a:rPr>
                        <a:t>每周</a:t>
                      </a:r>
                      <a:r>
                        <a:rPr lang="en-US" altLang="zh-CN" sz="1400" dirty="0">
                          <a:latin typeface="站酷文艺体" panose="02000603000000000000" pitchFamily="2" charset="-122"/>
                          <a:ea typeface="站酷文艺体" panose="02000603000000000000" pitchFamily="2" charset="-122"/>
                        </a:rPr>
                        <a:t>1-3</a:t>
                      </a:r>
                      <a:r>
                        <a:rPr lang="zh-CN" altLang="en-US" sz="1400" dirty="0">
                          <a:latin typeface="站酷文艺体" panose="02000603000000000000" pitchFamily="2" charset="-122"/>
                          <a:ea typeface="站酷文艺体" panose="02000603000000000000" pitchFamily="2" charset="-122"/>
                        </a:rPr>
                        <a:t>个大奖励</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考核标准</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结果</a:t>
                      </a:r>
                    </a:p>
                  </a:txBody>
                  <a:tcPr/>
                </a:tc>
                <a:extLst>
                  <a:ext uri="{0D108BD9-81ED-4DB2-BD59-A6C34878D82A}">
                    <a16:rowId xmlns:a16="http://schemas.microsoft.com/office/drawing/2014/main" val="2393851212"/>
                  </a:ext>
                </a:extLst>
              </a:tr>
              <a:tr h="520330">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1458794130"/>
                  </a:ext>
                </a:extLst>
              </a:tr>
              <a:tr h="520330">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3037122138"/>
                  </a:ext>
                </a:extLst>
              </a:tr>
              <a:tr h="520330">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2678177814"/>
                  </a:ext>
                </a:extLst>
              </a:tr>
            </a:tbl>
          </a:graphicData>
        </a:graphic>
      </p:graphicFrame>
      <p:sp>
        <p:nvSpPr>
          <p:cNvPr id="50" name="TextBox 49">
            <a:extLst>
              <a:ext uri="{FF2B5EF4-FFF2-40B4-BE49-F238E27FC236}">
                <a16:creationId xmlns:a16="http://schemas.microsoft.com/office/drawing/2014/main" id="{77608F55-F49D-47D5-B38E-EFE429ACF8F6}"/>
              </a:ext>
            </a:extLst>
          </p:cNvPr>
          <p:cNvSpPr txBox="1"/>
          <p:nvPr/>
        </p:nvSpPr>
        <p:spPr>
          <a:xfrm>
            <a:off x="1178647" y="326962"/>
            <a:ext cx="2031325" cy="369332"/>
          </a:xfrm>
          <a:prstGeom prst="rect">
            <a:avLst/>
          </a:prstGeom>
          <a:noFill/>
        </p:spPr>
        <p:txBody>
          <a:bodyPr wrap="none" rtlCol="0">
            <a:spAutoFit/>
          </a:bodyPr>
          <a:lstStyle/>
          <a:p>
            <a:r>
              <a:rPr lang="zh-CN" altLang="en-US" b="1" dirty="0">
                <a:latin typeface="站酷文艺体" panose="02000603000000000000" pitchFamily="2" charset="-122"/>
                <a:ea typeface="站酷文艺体" panose="02000603000000000000" pitchFamily="2" charset="-122"/>
              </a:rPr>
              <a:t>日奖励目标与统计</a:t>
            </a:r>
          </a:p>
        </p:txBody>
      </p:sp>
      <p:sp>
        <p:nvSpPr>
          <p:cNvPr id="51" name="TextBox 50">
            <a:extLst>
              <a:ext uri="{FF2B5EF4-FFF2-40B4-BE49-F238E27FC236}">
                <a16:creationId xmlns:a16="http://schemas.microsoft.com/office/drawing/2014/main" id="{B3D4CA61-DEF3-4624-B8F4-0657F249AEAC}"/>
              </a:ext>
            </a:extLst>
          </p:cNvPr>
          <p:cNvSpPr txBox="1"/>
          <p:nvPr/>
        </p:nvSpPr>
        <p:spPr>
          <a:xfrm>
            <a:off x="1237270" y="4543393"/>
            <a:ext cx="1992853" cy="369332"/>
          </a:xfrm>
          <a:prstGeom prst="rect">
            <a:avLst/>
          </a:prstGeom>
          <a:noFill/>
        </p:spPr>
        <p:txBody>
          <a:bodyPr wrap="none" rtlCol="0">
            <a:spAutoFit/>
          </a:bodyPr>
          <a:lstStyle/>
          <a:p>
            <a:r>
              <a:rPr lang="zh-CN" altLang="en-US" b="1" dirty="0">
                <a:latin typeface="站酷文艺体" panose="02000603000000000000" pitchFamily="2" charset="-122"/>
                <a:ea typeface="站酷文艺体" panose="02000603000000000000" pitchFamily="2" charset="-122"/>
              </a:rPr>
              <a:t>周奖励目标与统计</a:t>
            </a:r>
          </a:p>
        </p:txBody>
      </p:sp>
      <p:sp>
        <p:nvSpPr>
          <p:cNvPr id="52" name="TextBox 51">
            <a:extLst>
              <a:ext uri="{FF2B5EF4-FFF2-40B4-BE49-F238E27FC236}">
                <a16:creationId xmlns:a16="http://schemas.microsoft.com/office/drawing/2014/main" id="{BF57A588-5CD4-4360-934E-F359AB4D8CC4}"/>
              </a:ext>
            </a:extLst>
          </p:cNvPr>
          <p:cNvSpPr txBox="1"/>
          <p:nvPr/>
        </p:nvSpPr>
        <p:spPr>
          <a:xfrm>
            <a:off x="8086970" y="318386"/>
            <a:ext cx="2050561" cy="369332"/>
          </a:xfrm>
          <a:prstGeom prst="rect">
            <a:avLst/>
          </a:prstGeom>
          <a:noFill/>
        </p:spPr>
        <p:txBody>
          <a:bodyPr wrap="none" rtlCol="0">
            <a:spAutoFit/>
          </a:bodyPr>
          <a:lstStyle/>
          <a:p>
            <a:r>
              <a:rPr lang="zh-CN" altLang="en-US" b="1" dirty="0">
                <a:latin typeface="站酷文艺体" panose="02000603000000000000" pitchFamily="2" charset="-122"/>
                <a:ea typeface="站酷文艺体" panose="02000603000000000000" pitchFamily="2" charset="-122"/>
              </a:rPr>
              <a:t>每周改正一个问题</a:t>
            </a:r>
          </a:p>
        </p:txBody>
      </p:sp>
      <p:sp>
        <p:nvSpPr>
          <p:cNvPr id="56" name="TextBox 55">
            <a:extLst>
              <a:ext uri="{FF2B5EF4-FFF2-40B4-BE49-F238E27FC236}">
                <a16:creationId xmlns:a16="http://schemas.microsoft.com/office/drawing/2014/main" id="{1BBC5E16-E4E0-4440-B302-90254C325ECF}"/>
              </a:ext>
            </a:extLst>
          </p:cNvPr>
          <p:cNvSpPr txBox="1"/>
          <p:nvPr/>
        </p:nvSpPr>
        <p:spPr>
          <a:xfrm>
            <a:off x="8370458" y="4881938"/>
            <a:ext cx="1506932" cy="1384995"/>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我承诺接受监督养成好习惯，并按照本表盒接受奖惩。</a:t>
            </a:r>
            <a:endParaRPr lang="en-US" altLang="zh-CN" sz="1400" dirty="0">
              <a:latin typeface="站酷文艺体" panose="02000603000000000000" pitchFamily="2" charset="-122"/>
              <a:ea typeface="站酷文艺体" panose="02000603000000000000" pitchFamily="2" charset="-122"/>
            </a:endParaRPr>
          </a:p>
          <a:p>
            <a:endParaRPr lang="en-US" altLang="zh-CN" sz="1400" dirty="0">
              <a:latin typeface="站酷文艺体" panose="02000603000000000000" pitchFamily="2" charset="-122"/>
              <a:ea typeface="站酷文艺体" panose="02000603000000000000" pitchFamily="2" charset="-122"/>
            </a:endParaRPr>
          </a:p>
          <a:p>
            <a:r>
              <a:rPr lang="zh-CN" altLang="en-US" sz="1400" dirty="0">
                <a:latin typeface="站酷文艺体" panose="02000603000000000000" pitchFamily="2" charset="-122"/>
                <a:ea typeface="站酷文艺体" panose="02000603000000000000" pitchFamily="2" charset="-122"/>
              </a:rPr>
              <a:t>签字：</a:t>
            </a:r>
            <a:endParaRPr lang="en-US" altLang="zh-CN" sz="1400" dirty="0">
              <a:latin typeface="站酷文艺体" panose="02000603000000000000" pitchFamily="2" charset="-122"/>
              <a:ea typeface="站酷文艺体" panose="02000603000000000000" pitchFamily="2" charset="-122"/>
            </a:endParaRPr>
          </a:p>
        </p:txBody>
      </p:sp>
      <p:sp>
        <p:nvSpPr>
          <p:cNvPr id="57" name="TextBox 56">
            <a:extLst>
              <a:ext uri="{FF2B5EF4-FFF2-40B4-BE49-F238E27FC236}">
                <a16:creationId xmlns:a16="http://schemas.microsoft.com/office/drawing/2014/main" id="{D9ABFA77-8FD1-4493-B142-B043748602DC}"/>
              </a:ext>
            </a:extLst>
          </p:cNvPr>
          <p:cNvSpPr txBox="1"/>
          <p:nvPr/>
        </p:nvSpPr>
        <p:spPr>
          <a:xfrm>
            <a:off x="8288040" y="1507195"/>
            <a:ext cx="150693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问题：</a:t>
            </a:r>
            <a:endParaRPr lang="en-US" altLang="zh-CN" sz="1400" dirty="0">
              <a:latin typeface="站酷文艺体" panose="02000603000000000000" pitchFamily="2" charset="-122"/>
              <a:ea typeface="站酷文艺体" panose="02000603000000000000" pitchFamily="2" charset="-122"/>
            </a:endParaRPr>
          </a:p>
        </p:txBody>
      </p:sp>
      <p:sp>
        <p:nvSpPr>
          <p:cNvPr id="58" name="TextBox 57">
            <a:extLst>
              <a:ext uri="{FF2B5EF4-FFF2-40B4-BE49-F238E27FC236}">
                <a16:creationId xmlns:a16="http://schemas.microsoft.com/office/drawing/2014/main" id="{DD6A89E6-EAA4-4C23-A34A-505B7476D379}"/>
              </a:ext>
            </a:extLst>
          </p:cNvPr>
          <p:cNvSpPr txBox="1"/>
          <p:nvPr/>
        </p:nvSpPr>
        <p:spPr>
          <a:xfrm>
            <a:off x="8288040" y="3004194"/>
            <a:ext cx="150693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惩罚：</a:t>
            </a:r>
            <a:endParaRPr lang="en-US" altLang="zh-CN" sz="1400" dirty="0">
              <a:latin typeface="站酷文艺体" panose="02000603000000000000" pitchFamily="2" charset="-122"/>
              <a:ea typeface="站酷文艺体" panose="02000603000000000000" pitchFamily="2" charset="-122"/>
            </a:endParaRPr>
          </a:p>
        </p:txBody>
      </p:sp>
      <p:sp>
        <p:nvSpPr>
          <p:cNvPr id="59" name="TextBox 58">
            <a:extLst>
              <a:ext uri="{FF2B5EF4-FFF2-40B4-BE49-F238E27FC236}">
                <a16:creationId xmlns:a16="http://schemas.microsoft.com/office/drawing/2014/main" id="{759A2C81-2150-48D4-B145-EF4FDEE84F9A}"/>
              </a:ext>
            </a:extLst>
          </p:cNvPr>
          <p:cNvSpPr txBox="1"/>
          <p:nvPr/>
        </p:nvSpPr>
        <p:spPr>
          <a:xfrm>
            <a:off x="1307416" y="5203595"/>
            <a:ext cx="2490421"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每周的大奖励，帮助孩子养成制定周期目标习惯例如陪伴</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出去玩</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玩具</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游戏</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电视自主时间等</a:t>
            </a:r>
          </a:p>
        </p:txBody>
      </p:sp>
      <p:sp>
        <p:nvSpPr>
          <p:cNvPr id="60" name="TextBox 59">
            <a:extLst>
              <a:ext uri="{FF2B5EF4-FFF2-40B4-BE49-F238E27FC236}">
                <a16:creationId xmlns:a16="http://schemas.microsoft.com/office/drawing/2014/main" id="{AF27DB48-E36B-43B0-A3B1-0F8A57768DC7}"/>
              </a:ext>
            </a:extLst>
          </p:cNvPr>
          <p:cNvSpPr txBox="1"/>
          <p:nvPr/>
        </p:nvSpPr>
        <p:spPr>
          <a:xfrm>
            <a:off x="3230123" y="4543393"/>
            <a:ext cx="4721361" cy="369332"/>
          </a:xfrm>
          <a:prstGeom prst="rect">
            <a:avLst/>
          </a:prstGeom>
          <a:noFill/>
        </p:spPr>
        <p:txBody>
          <a:bodyPr wrap="square" rtlCol="0">
            <a:spAutoFit/>
          </a:bodyPr>
          <a:lstStyle/>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根据心理学</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奖励的作用除了可以帮助孩子养成制定目标的意识以外</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还要做到一定随机性</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p>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即不定时</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不定量</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不定强度</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这样更加有助于孩子把</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追逐成就感</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提升自我</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本身当做目标</a:t>
            </a:r>
          </a:p>
        </p:txBody>
      </p:sp>
      <p:sp>
        <p:nvSpPr>
          <p:cNvPr id="61" name="TextBox 60">
            <a:extLst>
              <a:ext uri="{FF2B5EF4-FFF2-40B4-BE49-F238E27FC236}">
                <a16:creationId xmlns:a16="http://schemas.microsoft.com/office/drawing/2014/main" id="{C0CEAA18-87D9-4E22-99E8-350ADFB93FC6}"/>
              </a:ext>
            </a:extLst>
          </p:cNvPr>
          <p:cNvSpPr txBox="1"/>
          <p:nvPr/>
        </p:nvSpPr>
        <p:spPr>
          <a:xfrm>
            <a:off x="3183354" y="350958"/>
            <a:ext cx="4721361" cy="369332"/>
          </a:xfrm>
          <a:prstGeom prst="rect">
            <a:avLst/>
          </a:prstGeom>
          <a:noFill/>
        </p:spPr>
        <p:txBody>
          <a:bodyPr wrap="square" rtlCol="0">
            <a:spAutoFit/>
          </a:bodyPr>
          <a:lstStyle/>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一切奖惩的都建立在给孩子足够的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自主时间</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的基础上</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让孩子意识到</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越快越好的完成目标</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才有更多时间玩</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不然孩子会失去前进的动力</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无意识的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拖沓</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endParaRPr lang="zh-CN" altLang="en-US" sz="900" dirty="0">
              <a:solidFill>
                <a:schemeClr val="bg1">
                  <a:lumMod val="50000"/>
                </a:schemeClr>
              </a:solidFill>
              <a:latin typeface="站酷文艺体" panose="02000603000000000000" pitchFamily="2" charset="-122"/>
              <a:ea typeface="站酷文艺体" panose="02000603000000000000" pitchFamily="2" charset="-122"/>
            </a:endParaRPr>
          </a:p>
        </p:txBody>
      </p:sp>
      <p:sp>
        <p:nvSpPr>
          <p:cNvPr id="62" name="TextBox 61">
            <a:extLst>
              <a:ext uri="{FF2B5EF4-FFF2-40B4-BE49-F238E27FC236}">
                <a16:creationId xmlns:a16="http://schemas.microsoft.com/office/drawing/2014/main" id="{C514D0AA-DA10-4206-9482-7FD26A208840}"/>
              </a:ext>
            </a:extLst>
          </p:cNvPr>
          <p:cNvSpPr txBox="1"/>
          <p:nvPr/>
        </p:nvSpPr>
        <p:spPr>
          <a:xfrm>
            <a:off x="4298823" y="5203595"/>
            <a:ext cx="2490421"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双方遵守承诺，达到标准即发放奖励</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可以是分数或任何与孩子达成的共识</a:t>
            </a:r>
          </a:p>
        </p:txBody>
      </p:sp>
      <p:sp>
        <p:nvSpPr>
          <p:cNvPr id="63" name="TextBox 62">
            <a:extLst>
              <a:ext uri="{FF2B5EF4-FFF2-40B4-BE49-F238E27FC236}">
                <a16:creationId xmlns:a16="http://schemas.microsoft.com/office/drawing/2014/main" id="{B53F2728-56F3-45E3-B2D0-A4E7288A8C1B}"/>
              </a:ext>
            </a:extLst>
          </p:cNvPr>
          <p:cNvSpPr txBox="1"/>
          <p:nvPr/>
        </p:nvSpPr>
        <p:spPr>
          <a:xfrm>
            <a:off x="1743421" y="963168"/>
            <a:ext cx="2685143"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每天固定考核的小奖励，帮助孩子每天进步</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例如不超越底线，孩子可以随意支配的一段“自主时间”</a:t>
            </a:r>
          </a:p>
        </p:txBody>
      </p:sp>
      <p:sp>
        <p:nvSpPr>
          <p:cNvPr id="64" name="TextBox 63">
            <a:extLst>
              <a:ext uri="{FF2B5EF4-FFF2-40B4-BE49-F238E27FC236}">
                <a16:creationId xmlns:a16="http://schemas.microsoft.com/office/drawing/2014/main" id="{ED30A9D3-8CDC-4904-865A-BB9E30669261}"/>
              </a:ext>
            </a:extLst>
          </p:cNvPr>
          <p:cNvSpPr txBox="1"/>
          <p:nvPr/>
        </p:nvSpPr>
        <p:spPr>
          <a:xfrm>
            <a:off x="4616002" y="963940"/>
            <a:ext cx="2490421"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双方遵守承诺，达到标准即发放奖励</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可以是分数或任何与孩子达成的共识</a:t>
            </a:r>
          </a:p>
        </p:txBody>
      </p:sp>
      <p:sp>
        <p:nvSpPr>
          <p:cNvPr id="65" name="TextBox 64">
            <a:extLst>
              <a:ext uri="{FF2B5EF4-FFF2-40B4-BE49-F238E27FC236}">
                <a16:creationId xmlns:a16="http://schemas.microsoft.com/office/drawing/2014/main" id="{69C5F2D6-1D24-4ADB-920C-3E3758C99A9C}"/>
              </a:ext>
            </a:extLst>
          </p:cNvPr>
          <p:cNvSpPr txBox="1"/>
          <p:nvPr/>
        </p:nvSpPr>
        <p:spPr>
          <a:xfrm>
            <a:off x="7200900" y="5238593"/>
            <a:ext cx="703816" cy="338554"/>
          </a:xfrm>
          <a:prstGeom prst="rect">
            <a:avLst/>
          </a:prstGeom>
          <a:noFill/>
        </p:spPr>
        <p:txBody>
          <a:bodyPr wrap="square" rtlCol="0">
            <a:spAutoFit/>
          </a:bodyPr>
          <a:lstStyle/>
          <a:p>
            <a:pPr algn="ct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Yes/No</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达成或失败</a:t>
            </a:r>
          </a:p>
        </p:txBody>
      </p:sp>
      <p:sp>
        <p:nvSpPr>
          <p:cNvPr id="66" name="TextBox 65">
            <a:extLst>
              <a:ext uri="{FF2B5EF4-FFF2-40B4-BE49-F238E27FC236}">
                <a16:creationId xmlns:a16="http://schemas.microsoft.com/office/drawing/2014/main" id="{3FD9CA58-3161-451F-BD95-4E7F411E0258}"/>
              </a:ext>
            </a:extLst>
          </p:cNvPr>
          <p:cNvSpPr txBox="1"/>
          <p:nvPr/>
        </p:nvSpPr>
        <p:spPr>
          <a:xfrm>
            <a:off x="7200900" y="963168"/>
            <a:ext cx="703816" cy="338554"/>
          </a:xfrm>
          <a:prstGeom prst="rect">
            <a:avLst/>
          </a:prstGeom>
          <a:noFill/>
        </p:spPr>
        <p:txBody>
          <a:bodyPr wrap="square" rtlCol="0">
            <a:spAutoFit/>
          </a:bodyPr>
          <a:lstStyle/>
          <a:p>
            <a:pPr algn="ct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Yes/No</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达成或失败</a:t>
            </a:r>
          </a:p>
        </p:txBody>
      </p:sp>
      <p:sp>
        <p:nvSpPr>
          <p:cNvPr id="67" name="TextBox 66">
            <a:extLst>
              <a:ext uri="{FF2B5EF4-FFF2-40B4-BE49-F238E27FC236}">
                <a16:creationId xmlns:a16="http://schemas.microsoft.com/office/drawing/2014/main" id="{1EE1794D-21E5-420E-9062-5EE3F7DAA46C}"/>
              </a:ext>
            </a:extLst>
          </p:cNvPr>
          <p:cNvSpPr txBox="1"/>
          <p:nvPr/>
        </p:nvSpPr>
        <p:spPr>
          <a:xfrm>
            <a:off x="8161443" y="664472"/>
            <a:ext cx="1924962" cy="646331"/>
          </a:xfrm>
          <a:prstGeom prst="rect">
            <a:avLst/>
          </a:prstGeom>
          <a:noFill/>
        </p:spPr>
        <p:txBody>
          <a:bodyPr wrap="square" rtlCol="0">
            <a:spAutoFit/>
          </a:bodyPr>
          <a:lstStyle/>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除了给予孩子</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无条件的爱</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也要帮助孩子养成</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定期自我省察</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对自己负责</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的习惯</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惩罚可以是象征性的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但却是必须要设立且严格执行的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endParaRPr lang="zh-CN" altLang="en-US" sz="900" dirty="0">
              <a:solidFill>
                <a:schemeClr val="bg1">
                  <a:lumMod val="50000"/>
                </a:schemeClr>
              </a:solidFill>
              <a:latin typeface="站酷文艺体" panose="02000603000000000000" pitchFamily="2" charset="-122"/>
              <a:ea typeface="站酷文艺体" panose="02000603000000000000" pitchFamily="2" charset="-122"/>
            </a:endParaRPr>
          </a:p>
        </p:txBody>
      </p:sp>
      <p:pic>
        <p:nvPicPr>
          <p:cNvPr id="27" name="Picture 26">
            <a:extLst>
              <a:ext uri="{FF2B5EF4-FFF2-40B4-BE49-F238E27FC236}">
                <a16:creationId xmlns:a16="http://schemas.microsoft.com/office/drawing/2014/main" id="{05947E3C-BEC8-4D4B-A02E-2142734BD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93" y="6800619"/>
            <a:ext cx="600493" cy="285276"/>
          </a:xfrm>
          <a:prstGeom prst="rect">
            <a:avLst/>
          </a:prstGeom>
        </p:spPr>
      </p:pic>
      <p:pic>
        <p:nvPicPr>
          <p:cNvPr id="28" name="Picture 27">
            <a:extLst>
              <a:ext uri="{FF2B5EF4-FFF2-40B4-BE49-F238E27FC236}">
                <a16:creationId xmlns:a16="http://schemas.microsoft.com/office/drawing/2014/main" id="{8574E666-7B86-445D-AEA1-858D6FE5A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9799" y="6497695"/>
            <a:ext cx="843509" cy="528026"/>
          </a:xfrm>
          <a:prstGeom prst="rect">
            <a:avLst/>
          </a:prstGeom>
        </p:spPr>
      </p:pic>
      <p:sp>
        <p:nvSpPr>
          <p:cNvPr id="29" name="TextBox 28">
            <a:extLst>
              <a:ext uri="{FF2B5EF4-FFF2-40B4-BE49-F238E27FC236}">
                <a16:creationId xmlns:a16="http://schemas.microsoft.com/office/drawing/2014/main" id="{3F5ACEBF-7C9A-47CF-8429-8729D09C25F2}"/>
              </a:ext>
            </a:extLst>
          </p:cNvPr>
          <p:cNvSpPr txBox="1"/>
          <p:nvPr/>
        </p:nvSpPr>
        <p:spPr>
          <a:xfrm>
            <a:off x="3124414" y="7315647"/>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5">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204614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7A63318-A858-463E-9BF6-858D0756362B}"/>
              </a:ext>
            </a:extLst>
          </p:cNvPr>
          <p:cNvSpPr txBox="1"/>
          <p:nvPr/>
        </p:nvSpPr>
        <p:spPr>
          <a:xfrm>
            <a:off x="276275" y="1053835"/>
            <a:ext cx="738664" cy="4247317"/>
          </a:xfrm>
          <a:prstGeom prst="rect">
            <a:avLst/>
          </a:prstGeom>
          <a:noFill/>
        </p:spPr>
        <p:txBody>
          <a:bodyPr vert="eaVert" wrap="none" rtlCol="0">
            <a:spAutoFit/>
          </a:bodyPr>
          <a:lstStyle/>
          <a:p>
            <a:r>
              <a:rPr lang="zh-CN" altLang="en-US" sz="3600" dirty="0">
                <a:solidFill>
                  <a:srgbClr val="F799AA"/>
                </a:solidFill>
                <a:latin typeface="站酷快乐体2016修订版" panose="02010600030101010101" pitchFamily="2" charset="-122"/>
                <a:ea typeface="站酷快乐体2016修订版" panose="02010600030101010101" pitchFamily="2" charset="-122"/>
              </a:rPr>
              <a:t>七</a:t>
            </a:r>
            <a:r>
              <a:rPr lang="zh-CN" altLang="en-US" sz="3600" dirty="0">
                <a:solidFill>
                  <a:srgbClr val="3399FF"/>
                </a:solidFill>
                <a:latin typeface="站酷快乐体2016修订版" panose="02010600030101010101" pitchFamily="2" charset="-122"/>
                <a:ea typeface="站酷快乐体2016修订版" panose="02010600030101010101" pitchFamily="2" charset="-122"/>
              </a:rPr>
              <a:t>天</a:t>
            </a:r>
            <a:r>
              <a:rPr lang="zh-CN" altLang="en-US" sz="3600" dirty="0">
                <a:solidFill>
                  <a:srgbClr val="FF0000"/>
                </a:solidFill>
                <a:latin typeface="站酷快乐体2016修订版" panose="02010600030101010101" pitchFamily="2" charset="-122"/>
                <a:ea typeface="站酷快乐体2016修订版" panose="02010600030101010101" pitchFamily="2" charset="-122"/>
              </a:rPr>
              <a:t>好</a:t>
            </a:r>
            <a:r>
              <a:rPr lang="zh-CN" altLang="en-US" sz="3600" dirty="0">
                <a:solidFill>
                  <a:srgbClr val="10AB5A"/>
                </a:solidFill>
                <a:latin typeface="站酷快乐体2016修订版" panose="02010600030101010101" pitchFamily="2" charset="-122"/>
                <a:ea typeface="站酷快乐体2016修订版" panose="02010600030101010101" pitchFamily="2" charset="-122"/>
              </a:rPr>
              <a:t>习</a:t>
            </a:r>
            <a:r>
              <a:rPr lang="zh-CN" altLang="en-US" sz="3600" dirty="0">
                <a:solidFill>
                  <a:srgbClr val="00ACEF"/>
                </a:solidFill>
                <a:latin typeface="站酷快乐体2016修订版" panose="02010600030101010101" pitchFamily="2" charset="-122"/>
                <a:ea typeface="站酷快乐体2016修订版" panose="02010600030101010101" pitchFamily="2" charset="-122"/>
              </a:rPr>
              <a:t>惯</a:t>
            </a:r>
            <a:r>
              <a:rPr lang="zh-CN" altLang="en-US" sz="3600" dirty="0">
                <a:solidFill>
                  <a:srgbClr val="EC1B24"/>
                </a:solidFill>
                <a:latin typeface="站酷快乐体2016修订版" panose="02010600030101010101" pitchFamily="2" charset="-122"/>
                <a:ea typeface="站酷快乐体2016修订版" panose="02010600030101010101" pitchFamily="2" charset="-122"/>
              </a:rPr>
              <a:t>奖</a:t>
            </a:r>
            <a:r>
              <a:rPr lang="zh-CN" altLang="en-US" sz="3600" dirty="0">
                <a:solidFill>
                  <a:srgbClr val="F799AA"/>
                </a:solidFill>
                <a:latin typeface="站酷快乐体2016修订版" panose="02010600030101010101" pitchFamily="2" charset="-122"/>
                <a:ea typeface="站酷快乐体2016修订版" panose="02010600030101010101" pitchFamily="2" charset="-122"/>
              </a:rPr>
              <a:t>惩</a:t>
            </a:r>
            <a:r>
              <a:rPr lang="zh-CN" altLang="en-US" sz="3600" dirty="0">
                <a:solidFill>
                  <a:srgbClr val="FBC707"/>
                </a:solidFill>
                <a:latin typeface="站酷快乐体2016修订版" panose="02010600030101010101" pitchFamily="2" charset="-122"/>
                <a:ea typeface="站酷快乐体2016修订版" panose="02010600030101010101" pitchFamily="2" charset="-122"/>
              </a:rPr>
              <a:t>协</a:t>
            </a:r>
            <a:r>
              <a:rPr lang="zh-CN" altLang="en-US" sz="3600" dirty="0">
                <a:solidFill>
                  <a:srgbClr val="7030A0"/>
                </a:solidFill>
                <a:latin typeface="站酷快乐体2016修订版" panose="02010600030101010101" pitchFamily="2" charset="-122"/>
                <a:ea typeface="站酷快乐体2016修订版" panose="02010600030101010101" pitchFamily="2" charset="-122"/>
              </a:rPr>
              <a:t>议</a:t>
            </a:r>
          </a:p>
        </p:txBody>
      </p:sp>
      <p:cxnSp>
        <p:nvCxnSpPr>
          <p:cNvPr id="14" name="Straight Connector 13">
            <a:extLst>
              <a:ext uri="{FF2B5EF4-FFF2-40B4-BE49-F238E27FC236}">
                <a16:creationId xmlns:a16="http://schemas.microsoft.com/office/drawing/2014/main" id="{316E0BC9-33B8-4C0D-9B7E-32FE20E322E9}"/>
              </a:ext>
            </a:extLst>
          </p:cNvPr>
          <p:cNvCxnSpPr>
            <a:cxnSpLocks/>
          </p:cNvCxnSpPr>
          <p:nvPr/>
        </p:nvCxnSpPr>
        <p:spPr>
          <a:xfrm flipV="1">
            <a:off x="983404" y="453243"/>
            <a:ext cx="31535" cy="6668524"/>
          </a:xfrm>
          <a:prstGeom prst="line">
            <a:avLst/>
          </a:prstGeom>
          <a:ln w="63500" cmpd="dbl"/>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9D9324A-3097-4252-BCC5-A7591B56E85E}"/>
              </a:ext>
            </a:extLst>
          </p:cNvPr>
          <p:cNvSpPr/>
          <p:nvPr/>
        </p:nvSpPr>
        <p:spPr>
          <a:xfrm>
            <a:off x="8243962" y="1422970"/>
            <a:ext cx="1759926" cy="2935952"/>
          </a:xfrm>
          <a:prstGeom prst="rect">
            <a:avLst/>
          </a:prstGeom>
          <a:noFill/>
          <a:ln w="15875">
            <a:solidFill>
              <a:srgbClr val="FF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1FC52ECC-C6BC-4ECA-8110-9EB26743CE80}"/>
              </a:ext>
            </a:extLst>
          </p:cNvPr>
          <p:cNvSpPr/>
          <p:nvPr/>
        </p:nvSpPr>
        <p:spPr>
          <a:xfrm>
            <a:off x="9231923" y="6391227"/>
            <a:ext cx="653560" cy="634494"/>
          </a:xfrm>
          <a:prstGeom prst="rect">
            <a:avLst/>
          </a:prstGeom>
          <a:solidFill>
            <a:srgbClr val="FF61AB"/>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22ECD492-0219-49C6-BDDE-9EB19A7FA085}"/>
              </a:ext>
            </a:extLst>
          </p:cNvPr>
          <p:cNvSpPr txBox="1"/>
          <p:nvPr/>
        </p:nvSpPr>
        <p:spPr>
          <a:xfrm>
            <a:off x="9223131" y="6523808"/>
            <a:ext cx="914400" cy="369332"/>
          </a:xfrm>
          <a:prstGeom prst="rect">
            <a:avLst/>
          </a:prstGeom>
          <a:noFill/>
        </p:spPr>
        <p:txBody>
          <a:bodyPr wrap="square" rtlCol="0">
            <a:spAutoFit/>
          </a:bodyPr>
          <a:lstStyle/>
          <a:p>
            <a:r>
              <a:rPr lang="en-US" altLang="zh-CN" b="1" dirty="0">
                <a:solidFill>
                  <a:schemeClr val="bg1"/>
                </a:solidFill>
                <a:latin typeface="站酷快乐体2016修订版" panose="02010600030101010101" pitchFamily="2" charset="-122"/>
                <a:ea typeface="站酷快乐体2016修订版" panose="02010600030101010101" pitchFamily="2" charset="-122"/>
              </a:rPr>
              <a:t>2/2</a:t>
            </a:r>
            <a:endParaRPr lang="zh-CN" altLang="en-US" b="1" dirty="0">
              <a:solidFill>
                <a:schemeClr val="bg1"/>
              </a:solidFill>
              <a:latin typeface="站酷快乐体2016修订版" panose="02010600030101010101" pitchFamily="2" charset="-122"/>
              <a:ea typeface="站酷快乐体2016修订版" panose="02010600030101010101" pitchFamily="2" charset="-122"/>
            </a:endParaRPr>
          </a:p>
        </p:txBody>
      </p:sp>
      <p:pic>
        <p:nvPicPr>
          <p:cNvPr id="37" name="Picture 36">
            <a:extLst>
              <a:ext uri="{FF2B5EF4-FFF2-40B4-BE49-F238E27FC236}">
                <a16:creationId xmlns:a16="http://schemas.microsoft.com/office/drawing/2014/main" id="{D8BA0173-11E0-471D-BB50-4373231B0513}"/>
              </a:ext>
            </a:extLst>
          </p:cNvPr>
          <p:cNvPicPr>
            <a:picLocks noChangeAspect="1"/>
          </p:cNvPicPr>
          <p:nvPr/>
        </p:nvPicPr>
        <p:blipFill rotWithShape="1">
          <a:blip r:embed="rId2">
            <a:extLst>
              <a:ext uri="{28A0092B-C50C-407E-A947-70E740481C1C}">
                <a14:useLocalDpi xmlns:a14="http://schemas.microsoft.com/office/drawing/2010/main" val="0"/>
              </a:ext>
            </a:extLst>
          </a:blip>
          <a:srcRect r="71312" b="-32532"/>
          <a:stretch/>
        </p:blipFill>
        <p:spPr>
          <a:xfrm>
            <a:off x="429810" y="453242"/>
            <a:ext cx="510361" cy="588487"/>
          </a:xfrm>
          <a:prstGeom prst="rect">
            <a:avLst/>
          </a:prstGeom>
        </p:spPr>
      </p:pic>
      <p:sp>
        <p:nvSpPr>
          <p:cNvPr id="40" name="TextBox 39">
            <a:extLst>
              <a:ext uri="{FF2B5EF4-FFF2-40B4-BE49-F238E27FC236}">
                <a16:creationId xmlns:a16="http://schemas.microsoft.com/office/drawing/2014/main" id="{6AB90D83-412D-4E75-A0B8-81B5137EC1D7}"/>
              </a:ext>
            </a:extLst>
          </p:cNvPr>
          <p:cNvSpPr txBox="1"/>
          <p:nvPr/>
        </p:nvSpPr>
        <p:spPr>
          <a:xfrm>
            <a:off x="254922" y="5489061"/>
            <a:ext cx="738664" cy="919482"/>
          </a:xfrm>
          <a:prstGeom prst="rect">
            <a:avLst/>
          </a:prstGeom>
          <a:noFill/>
        </p:spPr>
        <p:txBody>
          <a:bodyPr vert="eaVert" wrap="none" rtlCol="0">
            <a:spAutoFit/>
          </a:bodyPr>
          <a:lstStyle/>
          <a:p>
            <a:r>
              <a:rPr lang="zh-CN" altLang="en-US" dirty="0">
                <a:solidFill>
                  <a:srgbClr val="535353"/>
                </a:solidFill>
                <a:latin typeface="站酷文艺体" panose="02000603000000000000" pitchFamily="2" charset="-122"/>
                <a:ea typeface="站酷文艺体" panose="02000603000000000000" pitchFamily="2" charset="-122"/>
              </a:rPr>
              <a:t>随时表扬</a:t>
            </a:r>
            <a:endParaRPr lang="en-US" altLang="zh-CN" dirty="0">
              <a:solidFill>
                <a:srgbClr val="535353"/>
              </a:solidFill>
              <a:latin typeface="站酷文艺体" panose="02000603000000000000" pitchFamily="2" charset="-122"/>
              <a:ea typeface="站酷文艺体" panose="02000603000000000000" pitchFamily="2" charset="-122"/>
            </a:endParaRPr>
          </a:p>
          <a:p>
            <a:r>
              <a:rPr lang="zh-CN" altLang="en-US" dirty="0">
                <a:solidFill>
                  <a:srgbClr val="535353"/>
                </a:solidFill>
                <a:latin typeface="站酷文艺体" panose="02000603000000000000" pitchFamily="2" charset="-122"/>
                <a:ea typeface="站酷文艺体" panose="02000603000000000000" pitchFamily="2" charset="-122"/>
              </a:rPr>
              <a:t>定期批评</a:t>
            </a:r>
          </a:p>
        </p:txBody>
      </p:sp>
      <p:sp>
        <p:nvSpPr>
          <p:cNvPr id="41" name="Rectangle 40">
            <a:extLst>
              <a:ext uri="{FF2B5EF4-FFF2-40B4-BE49-F238E27FC236}">
                <a16:creationId xmlns:a16="http://schemas.microsoft.com/office/drawing/2014/main" id="{553F8D92-06BB-4E7E-840C-9B14BA6FA46A}"/>
              </a:ext>
            </a:extLst>
          </p:cNvPr>
          <p:cNvSpPr/>
          <p:nvPr/>
        </p:nvSpPr>
        <p:spPr>
          <a:xfrm>
            <a:off x="8243961" y="4724400"/>
            <a:ext cx="1759927" cy="2397367"/>
          </a:xfrm>
          <a:prstGeom prst="rect">
            <a:avLst/>
          </a:prstGeom>
          <a:noFill/>
          <a:ln w="158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5" name="Table 45">
            <a:extLst>
              <a:ext uri="{FF2B5EF4-FFF2-40B4-BE49-F238E27FC236}">
                <a16:creationId xmlns:a16="http://schemas.microsoft.com/office/drawing/2014/main" id="{FBDED329-4128-4834-8E43-83047E1F1CCE}"/>
              </a:ext>
            </a:extLst>
          </p:cNvPr>
          <p:cNvGraphicFramePr>
            <a:graphicFrameLocks noGrp="1"/>
          </p:cNvGraphicFramePr>
          <p:nvPr/>
        </p:nvGraphicFramePr>
        <p:xfrm>
          <a:off x="1266092" y="754625"/>
          <a:ext cx="6699821" cy="3766442"/>
        </p:xfrm>
        <a:graphic>
          <a:graphicData uri="http://schemas.openxmlformats.org/drawingml/2006/table">
            <a:tbl>
              <a:tblPr firstRow="1" bandRow="1">
                <a:tableStyleId>{BC89EF96-8CEA-46FF-86C4-4CE0E7609802}</a:tableStyleId>
              </a:tblPr>
              <a:tblGrid>
                <a:gridCol w="536413">
                  <a:extLst>
                    <a:ext uri="{9D8B030D-6E8A-4147-A177-3AD203B41FA5}">
                      <a16:colId xmlns:a16="http://schemas.microsoft.com/office/drawing/2014/main" val="2416844689"/>
                    </a:ext>
                  </a:extLst>
                </a:gridCol>
                <a:gridCol w="2743200">
                  <a:extLst>
                    <a:ext uri="{9D8B030D-6E8A-4147-A177-3AD203B41FA5}">
                      <a16:colId xmlns:a16="http://schemas.microsoft.com/office/drawing/2014/main" val="1405093620"/>
                    </a:ext>
                  </a:extLst>
                </a:gridCol>
                <a:gridCol w="2628900">
                  <a:extLst>
                    <a:ext uri="{9D8B030D-6E8A-4147-A177-3AD203B41FA5}">
                      <a16:colId xmlns:a16="http://schemas.microsoft.com/office/drawing/2014/main" val="2095384131"/>
                    </a:ext>
                  </a:extLst>
                </a:gridCol>
                <a:gridCol w="791308">
                  <a:extLst>
                    <a:ext uri="{9D8B030D-6E8A-4147-A177-3AD203B41FA5}">
                      <a16:colId xmlns:a16="http://schemas.microsoft.com/office/drawing/2014/main" val="406696850"/>
                    </a:ext>
                  </a:extLst>
                </a:gridCol>
              </a:tblGrid>
              <a:tr h="594840">
                <a:tc>
                  <a:txBody>
                    <a:bodyPr/>
                    <a:lstStyle/>
                    <a:p>
                      <a:pPr algn="ctr"/>
                      <a:r>
                        <a:rPr lang="zh-CN" altLang="en-US" sz="1400" dirty="0">
                          <a:latin typeface="站酷文艺体" panose="02000603000000000000" pitchFamily="2" charset="-122"/>
                          <a:ea typeface="站酷文艺体" panose="02000603000000000000" pitchFamily="2" charset="-122"/>
                        </a:rPr>
                        <a:t>星期</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每日小奖励</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考核标准</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结果</a:t>
                      </a:r>
                    </a:p>
                  </a:txBody>
                  <a:tcPr/>
                </a:tc>
                <a:extLst>
                  <a:ext uri="{0D108BD9-81ED-4DB2-BD59-A6C34878D82A}">
                    <a16:rowId xmlns:a16="http://schemas.microsoft.com/office/drawing/2014/main" val="227903317"/>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一</a:t>
                      </a: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2803258302"/>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二</a:t>
                      </a: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1780597432"/>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三</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913419985"/>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四</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3848702317"/>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五</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87338061"/>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六</a:t>
                      </a: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1290620846"/>
                  </a:ext>
                </a:extLst>
              </a:tr>
              <a:tr h="453086">
                <a:tc>
                  <a:txBody>
                    <a:bodyPr/>
                    <a:lstStyle/>
                    <a:p>
                      <a:pPr algn="ctr"/>
                      <a:r>
                        <a:rPr lang="zh-CN" altLang="en-US" sz="1400" dirty="0">
                          <a:latin typeface="站酷文艺体" panose="02000603000000000000" pitchFamily="2" charset="-122"/>
                          <a:ea typeface="站酷文艺体" panose="02000603000000000000" pitchFamily="2" charset="-122"/>
                        </a:rPr>
                        <a:t>日</a:t>
                      </a: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2038381873"/>
                  </a:ext>
                </a:extLst>
              </a:tr>
            </a:tbl>
          </a:graphicData>
        </a:graphic>
      </p:graphicFrame>
      <p:graphicFrame>
        <p:nvGraphicFramePr>
          <p:cNvPr id="48" name="Table 48">
            <a:extLst>
              <a:ext uri="{FF2B5EF4-FFF2-40B4-BE49-F238E27FC236}">
                <a16:creationId xmlns:a16="http://schemas.microsoft.com/office/drawing/2014/main" id="{AC61D318-A505-44E3-BE76-872591B680CE}"/>
              </a:ext>
            </a:extLst>
          </p:cNvPr>
          <p:cNvGraphicFramePr>
            <a:graphicFrameLocks noGrp="1"/>
          </p:cNvGraphicFramePr>
          <p:nvPr/>
        </p:nvGraphicFramePr>
        <p:xfrm>
          <a:off x="1266092" y="4960717"/>
          <a:ext cx="6682154" cy="2229727"/>
        </p:xfrm>
        <a:graphic>
          <a:graphicData uri="http://schemas.openxmlformats.org/drawingml/2006/table">
            <a:tbl>
              <a:tblPr firstRow="1" bandRow="1">
                <a:tableStyleId>{BC89EF96-8CEA-46FF-86C4-4CE0E7609802}</a:tableStyleId>
              </a:tblPr>
              <a:tblGrid>
                <a:gridCol w="2637693">
                  <a:extLst>
                    <a:ext uri="{9D8B030D-6E8A-4147-A177-3AD203B41FA5}">
                      <a16:colId xmlns:a16="http://schemas.microsoft.com/office/drawing/2014/main" val="1744793315"/>
                    </a:ext>
                  </a:extLst>
                </a:gridCol>
                <a:gridCol w="3270738">
                  <a:extLst>
                    <a:ext uri="{9D8B030D-6E8A-4147-A177-3AD203B41FA5}">
                      <a16:colId xmlns:a16="http://schemas.microsoft.com/office/drawing/2014/main" val="2492343804"/>
                    </a:ext>
                  </a:extLst>
                </a:gridCol>
                <a:gridCol w="773723">
                  <a:extLst>
                    <a:ext uri="{9D8B030D-6E8A-4147-A177-3AD203B41FA5}">
                      <a16:colId xmlns:a16="http://schemas.microsoft.com/office/drawing/2014/main" val="778723586"/>
                    </a:ext>
                  </a:extLst>
                </a:gridCol>
              </a:tblGrid>
              <a:tr h="668737">
                <a:tc>
                  <a:txBody>
                    <a:bodyPr/>
                    <a:lstStyle/>
                    <a:p>
                      <a:pPr algn="ctr"/>
                      <a:r>
                        <a:rPr lang="zh-CN" altLang="en-US" sz="1400" dirty="0">
                          <a:latin typeface="站酷文艺体" panose="02000603000000000000" pitchFamily="2" charset="-122"/>
                          <a:ea typeface="站酷文艺体" panose="02000603000000000000" pitchFamily="2" charset="-122"/>
                        </a:rPr>
                        <a:t>每周</a:t>
                      </a:r>
                      <a:r>
                        <a:rPr lang="en-US" altLang="zh-CN" sz="1400" dirty="0">
                          <a:latin typeface="站酷文艺体" panose="02000603000000000000" pitchFamily="2" charset="-122"/>
                          <a:ea typeface="站酷文艺体" panose="02000603000000000000" pitchFamily="2" charset="-122"/>
                        </a:rPr>
                        <a:t>1-3</a:t>
                      </a:r>
                      <a:r>
                        <a:rPr lang="zh-CN" altLang="en-US" sz="1400" dirty="0">
                          <a:latin typeface="站酷文艺体" panose="02000603000000000000" pitchFamily="2" charset="-122"/>
                          <a:ea typeface="站酷文艺体" panose="02000603000000000000" pitchFamily="2" charset="-122"/>
                        </a:rPr>
                        <a:t>个大奖励</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考核标准</a:t>
                      </a:r>
                    </a:p>
                  </a:txBody>
                  <a:tcPr/>
                </a:tc>
                <a:tc>
                  <a:txBody>
                    <a:bodyPr/>
                    <a:lstStyle/>
                    <a:p>
                      <a:pPr algn="ctr"/>
                      <a:r>
                        <a:rPr lang="zh-CN" altLang="en-US" sz="1400" dirty="0">
                          <a:latin typeface="站酷文艺体" panose="02000603000000000000" pitchFamily="2" charset="-122"/>
                          <a:ea typeface="站酷文艺体" panose="02000603000000000000" pitchFamily="2" charset="-122"/>
                        </a:rPr>
                        <a:t>结果</a:t>
                      </a:r>
                    </a:p>
                  </a:txBody>
                  <a:tcPr/>
                </a:tc>
                <a:extLst>
                  <a:ext uri="{0D108BD9-81ED-4DB2-BD59-A6C34878D82A}">
                    <a16:rowId xmlns:a16="http://schemas.microsoft.com/office/drawing/2014/main" val="2393851212"/>
                  </a:ext>
                </a:extLst>
              </a:tr>
              <a:tr h="520330">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1458794130"/>
                  </a:ext>
                </a:extLst>
              </a:tr>
              <a:tr h="520330">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3037122138"/>
                  </a:ext>
                </a:extLst>
              </a:tr>
              <a:tr h="520330">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a:latin typeface="站酷文艺体" panose="02000603000000000000" pitchFamily="2" charset="-122"/>
                        <a:ea typeface="站酷文艺体" panose="02000603000000000000" pitchFamily="2" charset="-122"/>
                      </a:endParaRPr>
                    </a:p>
                  </a:txBody>
                  <a:tcPr/>
                </a:tc>
                <a:tc>
                  <a:txBody>
                    <a:bodyPr/>
                    <a:lstStyle/>
                    <a:p>
                      <a:pPr algn="ctr"/>
                      <a:endParaRPr lang="zh-CN" altLang="en-US" sz="1400" dirty="0">
                        <a:latin typeface="站酷文艺体" panose="02000603000000000000" pitchFamily="2" charset="-122"/>
                        <a:ea typeface="站酷文艺体" panose="02000603000000000000" pitchFamily="2" charset="-122"/>
                      </a:endParaRPr>
                    </a:p>
                  </a:txBody>
                  <a:tcPr/>
                </a:tc>
                <a:extLst>
                  <a:ext uri="{0D108BD9-81ED-4DB2-BD59-A6C34878D82A}">
                    <a16:rowId xmlns:a16="http://schemas.microsoft.com/office/drawing/2014/main" val="2678177814"/>
                  </a:ext>
                </a:extLst>
              </a:tr>
            </a:tbl>
          </a:graphicData>
        </a:graphic>
      </p:graphicFrame>
      <p:sp>
        <p:nvSpPr>
          <p:cNvPr id="50" name="TextBox 49">
            <a:extLst>
              <a:ext uri="{FF2B5EF4-FFF2-40B4-BE49-F238E27FC236}">
                <a16:creationId xmlns:a16="http://schemas.microsoft.com/office/drawing/2014/main" id="{77608F55-F49D-47D5-B38E-EFE429ACF8F6}"/>
              </a:ext>
            </a:extLst>
          </p:cNvPr>
          <p:cNvSpPr txBox="1"/>
          <p:nvPr/>
        </p:nvSpPr>
        <p:spPr>
          <a:xfrm>
            <a:off x="1178647" y="326962"/>
            <a:ext cx="2031325" cy="369332"/>
          </a:xfrm>
          <a:prstGeom prst="rect">
            <a:avLst/>
          </a:prstGeom>
          <a:noFill/>
        </p:spPr>
        <p:txBody>
          <a:bodyPr wrap="none" rtlCol="0">
            <a:spAutoFit/>
          </a:bodyPr>
          <a:lstStyle/>
          <a:p>
            <a:r>
              <a:rPr lang="zh-CN" altLang="en-US" b="1" dirty="0">
                <a:latin typeface="站酷文艺体" panose="02000603000000000000" pitchFamily="2" charset="-122"/>
                <a:ea typeface="站酷文艺体" panose="02000603000000000000" pitchFamily="2" charset="-122"/>
              </a:rPr>
              <a:t>日奖励目标与统计</a:t>
            </a:r>
          </a:p>
        </p:txBody>
      </p:sp>
      <p:sp>
        <p:nvSpPr>
          <p:cNvPr id="51" name="TextBox 50">
            <a:extLst>
              <a:ext uri="{FF2B5EF4-FFF2-40B4-BE49-F238E27FC236}">
                <a16:creationId xmlns:a16="http://schemas.microsoft.com/office/drawing/2014/main" id="{B3D4CA61-DEF3-4624-B8F4-0657F249AEAC}"/>
              </a:ext>
            </a:extLst>
          </p:cNvPr>
          <p:cNvSpPr txBox="1"/>
          <p:nvPr/>
        </p:nvSpPr>
        <p:spPr>
          <a:xfrm>
            <a:off x="1237270" y="4543393"/>
            <a:ext cx="1992853" cy="369332"/>
          </a:xfrm>
          <a:prstGeom prst="rect">
            <a:avLst/>
          </a:prstGeom>
          <a:noFill/>
        </p:spPr>
        <p:txBody>
          <a:bodyPr wrap="none" rtlCol="0">
            <a:spAutoFit/>
          </a:bodyPr>
          <a:lstStyle/>
          <a:p>
            <a:r>
              <a:rPr lang="zh-CN" altLang="en-US" b="1" dirty="0">
                <a:latin typeface="站酷文艺体" panose="02000603000000000000" pitchFamily="2" charset="-122"/>
                <a:ea typeface="站酷文艺体" panose="02000603000000000000" pitchFamily="2" charset="-122"/>
              </a:rPr>
              <a:t>周奖励目标与统计</a:t>
            </a:r>
          </a:p>
        </p:txBody>
      </p:sp>
      <p:sp>
        <p:nvSpPr>
          <p:cNvPr id="52" name="TextBox 51">
            <a:extLst>
              <a:ext uri="{FF2B5EF4-FFF2-40B4-BE49-F238E27FC236}">
                <a16:creationId xmlns:a16="http://schemas.microsoft.com/office/drawing/2014/main" id="{BF57A588-5CD4-4360-934E-F359AB4D8CC4}"/>
              </a:ext>
            </a:extLst>
          </p:cNvPr>
          <p:cNvSpPr txBox="1"/>
          <p:nvPr/>
        </p:nvSpPr>
        <p:spPr>
          <a:xfrm>
            <a:off x="8086970" y="318386"/>
            <a:ext cx="2050561" cy="369332"/>
          </a:xfrm>
          <a:prstGeom prst="rect">
            <a:avLst/>
          </a:prstGeom>
          <a:noFill/>
        </p:spPr>
        <p:txBody>
          <a:bodyPr wrap="none" rtlCol="0">
            <a:spAutoFit/>
          </a:bodyPr>
          <a:lstStyle/>
          <a:p>
            <a:r>
              <a:rPr lang="zh-CN" altLang="en-US" b="1" dirty="0">
                <a:latin typeface="站酷文艺体" panose="02000603000000000000" pitchFamily="2" charset="-122"/>
                <a:ea typeface="站酷文艺体" panose="02000603000000000000" pitchFamily="2" charset="-122"/>
              </a:rPr>
              <a:t>每周改正一个问题</a:t>
            </a:r>
          </a:p>
        </p:txBody>
      </p:sp>
      <p:sp>
        <p:nvSpPr>
          <p:cNvPr id="56" name="TextBox 55">
            <a:extLst>
              <a:ext uri="{FF2B5EF4-FFF2-40B4-BE49-F238E27FC236}">
                <a16:creationId xmlns:a16="http://schemas.microsoft.com/office/drawing/2014/main" id="{1BBC5E16-E4E0-4440-B302-90254C325ECF}"/>
              </a:ext>
            </a:extLst>
          </p:cNvPr>
          <p:cNvSpPr txBox="1"/>
          <p:nvPr/>
        </p:nvSpPr>
        <p:spPr>
          <a:xfrm>
            <a:off x="8370458" y="4881938"/>
            <a:ext cx="1506932" cy="1384995"/>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我承诺接受监督养成好习惯，并按照本表盒接受奖惩。</a:t>
            </a:r>
            <a:endParaRPr lang="en-US" altLang="zh-CN" sz="1400" dirty="0">
              <a:latin typeface="站酷文艺体" panose="02000603000000000000" pitchFamily="2" charset="-122"/>
              <a:ea typeface="站酷文艺体" panose="02000603000000000000" pitchFamily="2" charset="-122"/>
            </a:endParaRPr>
          </a:p>
          <a:p>
            <a:endParaRPr lang="en-US" altLang="zh-CN" sz="1400" dirty="0">
              <a:latin typeface="站酷文艺体" panose="02000603000000000000" pitchFamily="2" charset="-122"/>
              <a:ea typeface="站酷文艺体" panose="02000603000000000000" pitchFamily="2" charset="-122"/>
            </a:endParaRPr>
          </a:p>
          <a:p>
            <a:r>
              <a:rPr lang="zh-CN" altLang="en-US" sz="1400" dirty="0">
                <a:latin typeface="站酷文艺体" panose="02000603000000000000" pitchFamily="2" charset="-122"/>
                <a:ea typeface="站酷文艺体" panose="02000603000000000000" pitchFamily="2" charset="-122"/>
              </a:rPr>
              <a:t>签字：</a:t>
            </a:r>
            <a:endParaRPr lang="en-US" altLang="zh-CN" sz="1400" dirty="0">
              <a:latin typeface="站酷文艺体" panose="02000603000000000000" pitchFamily="2" charset="-122"/>
              <a:ea typeface="站酷文艺体" panose="02000603000000000000" pitchFamily="2" charset="-122"/>
            </a:endParaRPr>
          </a:p>
        </p:txBody>
      </p:sp>
      <p:sp>
        <p:nvSpPr>
          <p:cNvPr id="57" name="TextBox 56">
            <a:extLst>
              <a:ext uri="{FF2B5EF4-FFF2-40B4-BE49-F238E27FC236}">
                <a16:creationId xmlns:a16="http://schemas.microsoft.com/office/drawing/2014/main" id="{D9ABFA77-8FD1-4493-B142-B043748602DC}"/>
              </a:ext>
            </a:extLst>
          </p:cNvPr>
          <p:cNvSpPr txBox="1"/>
          <p:nvPr/>
        </p:nvSpPr>
        <p:spPr>
          <a:xfrm>
            <a:off x="8288040" y="1507195"/>
            <a:ext cx="150693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问题：</a:t>
            </a:r>
            <a:endParaRPr lang="en-US" altLang="zh-CN" sz="1400" dirty="0">
              <a:latin typeface="站酷文艺体" panose="02000603000000000000" pitchFamily="2" charset="-122"/>
              <a:ea typeface="站酷文艺体" panose="02000603000000000000" pitchFamily="2" charset="-122"/>
            </a:endParaRPr>
          </a:p>
        </p:txBody>
      </p:sp>
      <p:sp>
        <p:nvSpPr>
          <p:cNvPr id="58" name="TextBox 57">
            <a:extLst>
              <a:ext uri="{FF2B5EF4-FFF2-40B4-BE49-F238E27FC236}">
                <a16:creationId xmlns:a16="http://schemas.microsoft.com/office/drawing/2014/main" id="{DD6A89E6-EAA4-4C23-A34A-505B7476D379}"/>
              </a:ext>
            </a:extLst>
          </p:cNvPr>
          <p:cNvSpPr txBox="1"/>
          <p:nvPr/>
        </p:nvSpPr>
        <p:spPr>
          <a:xfrm>
            <a:off x="8288040" y="3004194"/>
            <a:ext cx="1506932" cy="307777"/>
          </a:xfrm>
          <a:prstGeom prst="rect">
            <a:avLst/>
          </a:prstGeom>
          <a:noFill/>
        </p:spPr>
        <p:txBody>
          <a:bodyPr wrap="square" rtlCol="0">
            <a:spAutoFit/>
          </a:bodyPr>
          <a:lstStyle/>
          <a:p>
            <a:r>
              <a:rPr lang="zh-CN" altLang="en-US" sz="1400" dirty="0">
                <a:latin typeface="站酷文艺体" panose="02000603000000000000" pitchFamily="2" charset="-122"/>
                <a:ea typeface="站酷文艺体" panose="02000603000000000000" pitchFamily="2" charset="-122"/>
              </a:rPr>
              <a:t>惩罚：</a:t>
            </a:r>
            <a:endParaRPr lang="en-US" altLang="zh-CN" sz="1400" dirty="0">
              <a:latin typeface="站酷文艺体" panose="02000603000000000000" pitchFamily="2" charset="-122"/>
              <a:ea typeface="站酷文艺体" panose="02000603000000000000" pitchFamily="2" charset="-122"/>
            </a:endParaRPr>
          </a:p>
        </p:txBody>
      </p:sp>
      <p:sp>
        <p:nvSpPr>
          <p:cNvPr id="59" name="TextBox 58">
            <a:extLst>
              <a:ext uri="{FF2B5EF4-FFF2-40B4-BE49-F238E27FC236}">
                <a16:creationId xmlns:a16="http://schemas.microsoft.com/office/drawing/2014/main" id="{759A2C81-2150-48D4-B145-EF4FDEE84F9A}"/>
              </a:ext>
            </a:extLst>
          </p:cNvPr>
          <p:cNvSpPr txBox="1"/>
          <p:nvPr/>
        </p:nvSpPr>
        <p:spPr>
          <a:xfrm>
            <a:off x="1307416" y="5203595"/>
            <a:ext cx="2490421"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每周的大奖励，帮助孩子养成制定周期目标习惯例如陪伴</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出去玩</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玩具</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游戏</a:t>
            </a: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电视自主时间等</a:t>
            </a:r>
          </a:p>
        </p:txBody>
      </p:sp>
      <p:sp>
        <p:nvSpPr>
          <p:cNvPr id="60" name="TextBox 59">
            <a:extLst>
              <a:ext uri="{FF2B5EF4-FFF2-40B4-BE49-F238E27FC236}">
                <a16:creationId xmlns:a16="http://schemas.microsoft.com/office/drawing/2014/main" id="{AF27DB48-E36B-43B0-A3B1-0F8A57768DC7}"/>
              </a:ext>
            </a:extLst>
          </p:cNvPr>
          <p:cNvSpPr txBox="1"/>
          <p:nvPr/>
        </p:nvSpPr>
        <p:spPr>
          <a:xfrm>
            <a:off x="3230123" y="4543393"/>
            <a:ext cx="4721361" cy="369332"/>
          </a:xfrm>
          <a:prstGeom prst="rect">
            <a:avLst/>
          </a:prstGeom>
          <a:noFill/>
        </p:spPr>
        <p:txBody>
          <a:bodyPr wrap="square" rtlCol="0">
            <a:spAutoFit/>
          </a:bodyPr>
          <a:lstStyle/>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根据心理学</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奖励的作用除了可以帮助孩子养成制定目标的意识以外</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还要做到一定随机性</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p>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即不定时</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不定量</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不定强度</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这样更加有助于孩子把</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追逐成就感</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提升自我</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本身当做目标</a:t>
            </a:r>
          </a:p>
        </p:txBody>
      </p:sp>
      <p:sp>
        <p:nvSpPr>
          <p:cNvPr id="61" name="TextBox 60">
            <a:extLst>
              <a:ext uri="{FF2B5EF4-FFF2-40B4-BE49-F238E27FC236}">
                <a16:creationId xmlns:a16="http://schemas.microsoft.com/office/drawing/2014/main" id="{C0CEAA18-87D9-4E22-99E8-350ADFB93FC6}"/>
              </a:ext>
            </a:extLst>
          </p:cNvPr>
          <p:cNvSpPr txBox="1"/>
          <p:nvPr/>
        </p:nvSpPr>
        <p:spPr>
          <a:xfrm>
            <a:off x="3183354" y="350958"/>
            <a:ext cx="4721361" cy="369332"/>
          </a:xfrm>
          <a:prstGeom prst="rect">
            <a:avLst/>
          </a:prstGeom>
          <a:noFill/>
        </p:spPr>
        <p:txBody>
          <a:bodyPr wrap="square" rtlCol="0">
            <a:spAutoFit/>
          </a:bodyPr>
          <a:lstStyle/>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一切奖惩的都建立在给孩子足够的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自主时间</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的基础上</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让孩子意识到</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越快越好的完成目标</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才有更多时间玩</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不然孩子会失去前进的动力</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无意识的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拖沓</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endParaRPr lang="zh-CN" altLang="en-US" sz="900" dirty="0">
              <a:solidFill>
                <a:schemeClr val="bg1">
                  <a:lumMod val="50000"/>
                </a:schemeClr>
              </a:solidFill>
              <a:latin typeface="站酷文艺体" panose="02000603000000000000" pitchFamily="2" charset="-122"/>
              <a:ea typeface="站酷文艺体" panose="02000603000000000000" pitchFamily="2" charset="-122"/>
            </a:endParaRPr>
          </a:p>
        </p:txBody>
      </p:sp>
      <p:sp>
        <p:nvSpPr>
          <p:cNvPr id="62" name="TextBox 61">
            <a:extLst>
              <a:ext uri="{FF2B5EF4-FFF2-40B4-BE49-F238E27FC236}">
                <a16:creationId xmlns:a16="http://schemas.microsoft.com/office/drawing/2014/main" id="{C514D0AA-DA10-4206-9482-7FD26A208840}"/>
              </a:ext>
            </a:extLst>
          </p:cNvPr>
          <p:cNvSpPr txBox="1"/>
          <p:nvPr/>
        </p:nvSpPr>
        <p:spPr>
          <a:xfrm>
            <a:off x="4298823" y="5203595"/>
            <a:ext cx="2490421"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双方遵守承诺，达到标准即发放奖励</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可以是分数或任何与孩子达成的共识</a:t>
            </a:r>
          </a:p>
        </p:txBody>
      </p:sp>
      <p:sp>
        <p:nvSpPr>
          <p:cNvPr id="63" name="TextBox 62">
            <a:extLst>
              <a:ext uri="{FF2B5EF4-FFF2-40B4-BE49-F238E27FC236}">
                <a16:creationId xmlns:a16="http://schemas.microsoft.com/office/drawing/2014/main" id="{B53F2728-56F3-45E3-B2D0-A4E7288A8C1B}"/>
              </a:ext>
            </a:extLst>
          </p:cNvPr>
          <p:cNvSpPr txBox="1"/>
          <p:nvPr/>
        </p:nvSpPr>
        <p:spPr>
          <a:xfrm>
            <a:off x="1743421" y="963168"/>
            <a:ext cx="2685143"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每天固定考核的小奖励，帮助孩子每天进步</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例如不超越底线，孩子可以随意支配的一段“自主时间”</a:t>
            </a:r>
          </a:p>
        </p:txBody>
      </p:sp>
      <p:sp>
        <p:nvSpPr>
          <p:cNvPr id="64" name="TextBox 63">
            <a:extLst>
              <a:ext uri="{FF2B5EF4-FFF2-40B4-BE49-F238E27FC236}">
                <a16:creationId xmlns:a16="http://schemas.microsoft.com/office/drawing/2014/main" id="{ED30A9D3-8CDC-4904-865A-BB9E30669261}"/>
              </a:ext>
            </a:extLst>
          </p:cNvPr>
          <p:cNvSpPr txBox="1"/>
          <p:nvPr/>
        </p:nvSpPr>
        <p:spPr>
          <a:xfrm>
            <a:off x="4616002" y="963940"/>
            <a:ext cx="2490421" cy="338554"/>
          </a:xfrm>
          <a:prstGeom prst="rect">
            <a:avLst/>
          </a:prstGeom>
          <a:noFill/>
        </p:spPr>
        <p:txBody>
          <a:bodyPr wrap="square" rtlCol="0">
            <a:spAutoFit/>
          </a:bodyPr>
          <a:lstStyle/>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双方遵守承诺，达到标准即发放奖励</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可以是分数或任何与孩子达成的共识</a:t>
            </a:r>
          </a:p>
        </p:txBody>
      </p:sp>
      <p:sp>
        <p:nvSpPr>
          <p:cNvPr id="65" name="TextBox 64">
            <a:extLst>
              <a:ext uri="{FF2B5EF4-FFF2-40B4-BE49-F238E27FC236}">
                <a16:creationId xmlns:a16="http://schemas.microsoft.com/office/drawing/2014/main" id="{69C5F2D6-1D24-4ADB-920C-3E3758C99A9C}"/>
              </a:ext>
            </a:extLst>
          </p:cNvPr>
          <p:cNvSpPr txBox="1"/>
          <p:nvPr/>
        </p:nvSpPr>
        <p:spPr>
          <a:xfrm>
            <a:off x="7200900" y="5238593"/>
            <a:ext cx="703816" cy="338554"/>
          </a:xfrm>
          <a:prstGeom prst="rect">
            <a:avLst/>
          </a:prstGeom>
          <a:noFill/>
        </p:spPr>
        <p:txBody>
          <a:bodyPr wrap="square" rtlCol="0">
            <a:spAutoFit/>
          </a:bodyPr>
          <a:lstStyle/>
          <a:p>
            <a:pPr algn="ct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Yes/No</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达成或失败</a:t>
            </a:r>
          </a:p>
        </p:txBody>
      </p:sp>
      <p:sp>
        <p:nvSpPr>
          <p:cNvPr id="66" name="TextBox 65">
            <a:extLst>
              <a:ext uri="{FF2B5EF4-FFF2-40B4-BE49-F238E27FC236}">
                <a16:creationId xmlns:a16="http://schemas.microsoft.com/office/drawing/2014/main" id="{3FD9CA58-3161-451F-BD95-4E7F411E0258}"/>
              </a:ext>
            </a:extLst>
          </p:cNvPr>
          <p:cNvSpPr txBox="1"/>
          <p:nvPr/>
        </p:nvSpPr>
        <p:spPr>
          <a:xfrm>
            <a:off x="7200900" y="963168"/>
            <a:ext cx="703816" cy="338554"/>
          </a:xfrm>
          <a:prstGeom prst="rect">
            <a:avLst/>
          </a:prstGeom>
          <a:noFill/>
        </p:spPr>
        <p:txBody>
          <a:bodyPr wrap="square" rtlCol="0">
            <a:spAutoFit/>
          </a:bodyPr>
          <a:lstStyle/>
          <a:p>
            <a:pPr algn="ctr"/>
            <a:r>
              <a:rPr lang="en-US" altLang="zh-CN" sz="800" dirty="0">
                <a:solidFill>
                  <a:schemeClr val="bg1">
                    <a:lumMod val="50000"/>
                  </a:schemeClr>
                </a:solidFill>
                <a:latin typeface="站酷文艺体" panose="02000603000000000000" pitchFamily="2" charset="-122"/>
                <a:ea typeface="站酷文艺体" panose="02000603000000000000" pitchFamily="2" charset="-122"/>
              </a:rPr>
              <a:t>Yes/No</a:t>
            </a:r>
          </a:p>
          <a:p>
            <a:pPr algn="ctr"/>
            <a:r>
              <a:rPr lang="zh-CN" altLang="en-US" sz="800" dirty="0">
                <a:solidFill>
                  <a:schemeClr val="bg1">
                    <a:lumMod val="50000"/>
                  </a:schemeClr>
                </a:solidFill>
                <a:latin typeface="站酷文艺体" panose="02000603000000000000" pitchFamily="2" charset="-122"/>
                <a:ea typeface="站酷文艺体" panose="02000603000000000000" pitchFamily="2" charset="-122"/>
              </a:rPr>
              <a:t>达成或失败</a:t>
            </a:r>
          </a:p>
        </p:txBody>
      </p:sp>
      <p:sp>
        <p:nvSpPr>
          <p:cNvPr id="67" name="TextBox 66">
            <a:extLst>
              <a:ext uri="{FF2B5EF4-FFF2-40B4-BE49-F238E27FC236}">
                <a16:creationId xmlns:a16="http://schemas.microsoft.com/office/drawing/2014/main" id="{1EE1794D-21E5-420E-9062-5EE3F7DAA46C}"/>
              </a:ext>
            </a:extLst>
          </p:cNvPr>
          <p:cNvSpPr txBox="1"/>
          <p:nvPr/>
        </p:nvSpPr>
        <p:spPr>
          <a:xfrm>
            <a:off x="8161443" y="664472"/>
            <a:ext cx="1924962" cy="646331"/>
          </a:xfrm>
          <a:prstGeom prst="rect">
            <a:avLst/>
          </a:prstGeom>
          <a:noFill/>
        </p:spPr>
        <p:txBody>
          <a:bodyPr wrap="square" rtlCol="0">
            <a:spAutoFit/>
          </a:bodyPr>
          <a:lstStyle/>
          <a:p>
            <a:r>
              <a:rPr lang="zh-CN" altLang="en-US" sz="900" dirty="0">
                <a:solidFill>
                  <a:schemeClr val="bg1">
                    <a:lumMod val="50000"/>
                  </a:schemeClr>
                </a:solidFill>
                <a:latin typeface="站酷文艺体" panose="02000603000000000000" pitchFamily="2" charset="-122"/>
                <a:ea typeface="站酷文艺体" panose="02000603000000000000" pitchFamily="2" charset="-122"/>
              </a:rPr>
              <a:t>除了给予孩子</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无条件的爱</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也要帮助孩子养成</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定期自我省察</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对自己负责</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的习惯</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惩罚可以是象征性的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r>
              <a:rPr lang="zh-CN" altLang="en-US" sz="900" dirty="0">
                <a:solidFill>
                  <a:schemeClr val="bg1">
                    <a:lumMod val="50000"/>
                  </a:schemeClr>
                </a:solidFill>
                <a:latin typeface="站酷文艺体" panose="02000603000000000000" pitchFamily="2" charset="-122"/>
                <a:ea typeface="站酷文艺体" panose="02000603000000000000" pitchFamily="2" charset="-122"/>
              </a:rPr>
              <a:t>但却是必须要设立且严格执行的</a:t>
            </a:r>
            <a:r>
              <a:rPr lang="en-US" altLang="zh-CN" sz="900" dirty="0">
                <a:solidFill>
                  <a:schemeClr val="bg1">
                    <a:lumMod val="50000"/>
                  </a:schemeClr>
                </a:solidFill>
                <a:latin typeface="站酷文艺体" panose="02000603000000000000" pitchFamily="2" charset="-122"/>
                <a:ea typeface="站酷文艺体" panose="02000603000000000000" pitchFamily="2" charset="-122"/>
              </a:rPr>
              <a:t>.</a:t>
            </a:r>
            <a:endParaRPr lang="zh-CN" altLang="en-US" sz="900" dirty="0">
              <a:solidFill>
                <a:schemeClr val="bg1">
                  <a:lumMod val="50000"/>
                </a:schemeClr>
              </a:solidFill>
              <a:latin typeface="站酷文艺体" panose="02000603000000000000" pitchFamily="2" charset="-122"/>
              <a:ea typeface="站酷文艺体" panose="02000603000000000000" pitchFamily="2" charset="-122"/>
            </a:endParaRPr>
          </a:p>
        </p:txBody>
      </p:sp>
      <p:pic>
        <p:nvPicPr>
          <p:cNvPr id="3" name="Picture 2">
            <a:extLst>
              <a:ext uri="{FF2B5EF4-FFF2-40B4-BE49-F238E27FC236}">
                <a16:creationId xmlns:a16="http://schemas.microsoft.com/office/drawing/2014/main" id="{A65AC32E-9FAF-4623-B58D-549A8A4F4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93" y="6800619"/>
            <a:ext cx="600493" cy="285276"/>
          </a:xfrm>
          <a:prstGeom prst="rect">
            <a:avLst/>
          </a:prstGeom>
        </p:spPr>
      </p:pic>
      <p:pic>
        <p:nvPicPr>
          <p:cNvPr id="5" name="Picture 4">
            <a:extLst>
              <a:ext uri="{FF2B5EF4-FFF2-40B4-BE49-F238E27FC236}">
                <a16:creationId xmlns:a16="http://schemas.microsoft.com/office/drawing/2014/main" id="{1D50E7AC-47F7-41A1-96F2-F6415832B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9799" y="6497695"/>
            <a:ext cx="843509" cy="528026"/>
          </a:xfrm>
          <a:prstGeom prst="rect">
            <a:avLst/>
          </a:prstGeom>
        </p:spPr>
      </p:pic>
      <p:sp>
        <p:nvSpPr>
          <p:cNvPr id="29" name="TextBox 28">
            <a:extLst>
              <a:ext uri="{FF2B5EF4-FFF2-40B4-BE49-F238E27FC236}">
                <a16:creationId xmlns:a16="http://schemas.microsoft.com/office/drawing/2014/main" id="{C0BF6FD9-BF10-43A3-9B3A-0C45D6DB04F8}"/>
              </a:ext>
            </a:extLst>
          </p:cNvPr>
          <p:cNvSpPr txBox="1"/>
          <p:nvPr/>
        </p:nvSpPr>
        <p:spPr>
          <a:xfrm>
            <a:off x="3124414" y="7315647"/>
            <a:ext cx="4190571" cy="261610"/>
          </a:xfrm>
          <a:prstGeom prst="rect">
            <a:avLst/>
          </a:prstGeom>
          <a:noFill/>
        </p:spPr>
        <p:txBody>
          <a:bodyPr wrap="none" rtlCol="0">
            <a:spAutoFit/>
          </a:bodyPr>
          <a:lstStyle/>
          <a:p>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designed by </a:t>
            </a:r>
            <a:r>
              <a:rPr lang="en-US" altLang="zh-CN" sz="1100" dirty="0">
                <a:solidFill>
                  <a:srgbClr val="525252"/>
                </a:solidFill>
                <a:latin typeface="站酷快乐体2016修订版" panose="02010600030101010101" pitchFamily="2" charset="-122"/>
                <a:ea typeface="站酷快乐体2016修订版" panose="02010600030101010101" pitchFamily="2" charset="-122"/>
                <a:hlinkClick r:id="rId5">
                  <a:extLst>
                    <a:ext uri="{A12FA001-AC4F-418D-AE19-62706E023703}">
                      <ahyp:hlinkClr xmlns:ahyp="http://schemas.microsoft.com/office/drawing/2018/hyperlinkcolor" val="tx"/>
                    </a:ext>
                  </a:extLst>
                </a:hlinkClick>
              </a:rPr>
              <a:t>www.kanjianshijian.com</a:t>
            </a:r>
            <a:r>
              <a:rPr lang="en-US" altLang="zh-CN" sz="1100" dirty="0">
                <a:solidFill>
                  <a:srgbClr val="525252"/>
                </a:solidFill>
                <a:latin typeface="站酷快乐体2016修订版" panose="02010600030101010101" pitchFamily="2" charset="-122"/>
                <a:ea typeface="站酷快乐体2016修订版" panose="02010600030101010101" pitchFamily="2" charset="-122"/>
              </a:rPr>
              <a:t> licensed under GPL v3.0</a:t>
            </a:r>
            <a:endParaRPr lang="zh-CN" altLang="en-US" sz="1100" dirty="0">
              <a:solidFill>
                <a:srgbClr val="525252"/>
              </a:solidFill>
              <a:latin typeface="站酷快乐体2016修订版" panose="02010600030101010101" pitchFamily="2" charset="-122"/>
              <a:ea typeface="站酷快乐体2016修订版" panose="02010600030101010101" pitchFamily="2" charset="-122"/>
            </a:endParaRPr>
          </a:p>
        </p:txBody>
      </p:sp>
    </p:spTree>
    <p:extLst>
      <p:ext uri="{BB962C8B-B14F-4D97-AF65-F5344CB8AC3E}">
        <p14:creationId xmlns:p14="http://schemas.microsoft.com/office/powerpoint/2010/main" val="370488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526271"/>
            <a:ext cx="9636370" cy="5478423"/>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你好啊，</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很高兴你能选择我们的时间管理产品。</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你现在看到的这套时间管理表格和游戏由时光积木教育科技研发，免费提供给大家独立使用，或配合我们的智能定时器</a:t>
            </a:r>
            <a:r>
              <a:rPr lang="en-US" altLang="zh-CN" sz="1400" dirty="0">
                <a:latin typeface="幼圆" panose="02010509060101010101" pitchFamily="49" charset="-122"/>
                <a:ea typeface="幼圆" panose="02010509060101010101" pitchFamily="49" charset="-122"/>
              </a:rPr>
              <a:t>CUBI</a:t>
            </a:r>
            <a:r>
              <a:rPr lang="zh-CN" altLang="en-US" sz="1400" dirty="0">
                <a:latin typeface="幼圆" panose="02010509060101010101" pitchFamily="49" charset="-122"/>
                <a:ea typeface="幼圆" panose="02010509060101010101" pitchFamily="49" charset="-122"/>
              </a:rPr>
              <a:t>等产品使用。</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本时间管理表格主要用途在于使用“强可视化”的方式帮助家长和学生养成时间管理习惯。相比于</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内置的时间表格，这种打印再张贴在学习空间的“强可视化”方式被证明能更有效得提升时间管理效率和效果。相比于大张可擦写磁贴的表格，这种随意打印的方式更经济便捷。因为除了占地更小以外，你可以在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上直接打字修改也可以手写并签名提升仪式感。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本系列表格包含游戏化激励表，成长记录表，奖惩协议，亲子读书记录表，时间观念培养表，周记录表等多个系列。适和从孩子到成人得时间管理强可视化记录。每个系列均有多个配色，交叉使用不容易产生倦怠感。</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再研发钟，我们充分考虑了很多细节，因为我们知道时间观念培养对于任何人来说都是一件很重要但又很困难的事，好的产品会涉及到科学方法，心理学，管理学，大数据等多个方面。在研发这些产品前，我们的</a:t>
            </a:r>
            <a:r>
              <a:rPr lang="en-US" altLang="zh-CN" sz="1400" dirty="0">
                <a:latin typeface="幼圆" panose="02010509060101010101" pitchFamily="49" charset="-122"/>
                <a:ea typeface="幼圆" panose="02010509060101010101" pitchFamily="49" charset="-122"/>
              </a:rPr>
              <a:t>APP</a:t>
            </a:r>
            <a:r>
              <a:rPr lang="zh-CN" altLang="en-US" sz="1400" dirty="0">
                <a:latin typeface="幼圆" panose="02010509060101010101" pitchFamily="49" charset="-122"/>
                <a:ea typeface="幼圆" panose="02010509060101010101" pitchFamily="49" charset="-122"/>
              </a:rPr>
              <a:t>已经有超过</a:t>
            </a:r>
            <a:r>
              <a:rPr lang="en-US" altLang="zh-CN" sz="1400" dirty="0">
                <a:latin typeface="幼圆" panose="02010509060101010101" pitchFamily="49" charset="-122"/>
                <a:ea typeface="幼圆" panose="02010509060101010101" pitchFamily="49" charset="-122"/>
              </a:rPr>
              <a:t>5</a:t>
            </a:r>
            <a:r>
              <a:rPr lang="zh-CN" altLang="en-US" sz="1400" dirty="0">
                <a:latin typeface="幼圆" panose="02010509060101010101" pitchFamily="49" charset="-122"/>
                <a:ea typeface="幼圆" panose="02010509060101010101" pitchFamily="49" charset="-122"/>
              </a:rPr>
              <a:t>年，</a:t>
            </a:r>
            <a:r>
              <a:rPr lang="en-US" altLang="zh-CN" sz="1400" dirty="0">
                <a:latin typeface="幼圆" panose="02010509060101010101" pitchFamily="49" charset="-122"/>
                <a:ea typeface="幼圆" panose="02010509060101010101" pitchFamily="49" charset="-122"/>
              </a:rPr>
              <a:t>100</a:t>
            </a:r>
            <a:r>
              <a:rPr lang="zh-CN" altLang="en-US" sz="1400" dirty="0">
                <a:latin typeface="幼圆" panose="02010509060101010101" pitchFamily="49" charset="-122"/>
                <a:ea typeface="幼圆" panose="02010509060101010101" pitchFamily="49" charset="-122"/>
              </a:rPr>
              <a:t>万用户的数据积累，这才让我们稍微有信心推出更多的工具帮助大家。但是坦白的说我们也深知时间管理的难度，即使是我们的产品也没办法保证一定可以帮助到你。但是我们更清楚，在时间管理这条路上，只要能够站起来出发，去觉察自己的时间，观察自己的变化，某种意义上就已经超过很多人了，对吧？</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再次感谢使用我们的产品，也欢迎淘宝搜索“</a:t>
            </a:r>
            <a:r>
              <a:rPr lang="en-US" altLang="zh-CN" sz="1400" dirty="0">
                <a:latin typeface="幼圆" panose="02010509060101010101" pitchFamily="49" charset="-122"/>
                <a:ea typeface="幼圆" panose="02010509060101010101" pitchFamily="49" charset="-122"/>
              </a:rPr>
              <a:t>CUBI </a:t>
            </a:r>
            <a:r>
              <a:rPr lang="zh-CN" altLang="en-US" sz="1400" dirty="0">
                <a:latin typeface="幼圆" panose="02010509060101010101" pitchFamily="49" charset="-122"/>
                <a:ea typeface="幼圆" panose="02010509060101010101" pitchFamily="49" charset="-122"/>
              </a:rPr>
              <a:t>定时器”选购我们的配套智能定时器，真的很多用户喜欢的不得了</a:t>
            </a:r>
            <a:r>
              <a:rPr lang="zh-CN" altLang="en-US" sz="1400" dirty="0">
                <a:latin typeface="幼圆" panose="02010509060101010101" pitchFamily="49" charset="-122"/>
                <a:ea typeface="幼圆" panose="02010509060101010101" pitchFamily="49" charset="-122"/>
                <a:sym typeface="Wingdings" panose="05000000000000000000" pitchFamily="2" charset="2"/>
              </a:rPr>
              <a:t></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318" y="349521"/>
            <a:ext cx="1624013" cy="405349"/>
          </a:xfrm>
          <a:prstGeom prst="rect">
            <a:avLst/>
          </a:prstGeom>
        </p:spPr>
      </p:pic>
      <p:sp>
        <p:nvSpPr>
          <p:cNvPr id="6" name="TextBox 5">
            <a:extLst>
              <a:ext uri="{FF2B5EF4-FFF2-40B4-BE49-F238E27FC236}">
                <a16:creationId xmlns:a16="http://schemas.microsoft.com/office/drawing/2014/main" id="{E2C586E9-F043-4A2A-9CA6-0F0DDD8C0705}"/>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3">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4"/>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7" name="Picture 6">
            <a:extLst>
              <a:ext uri="{FF2B5EF4-FFF2-40B4-BE49-F238E27FC236}">
                <a16:creationId xmlns:a16="http://schemas.microsoft.com/office/drawing/2014/main" id="{69EC5E11-2BB8-49E8-A53F-F6669E9F7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190845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1F81E-ECC1-451E-9BA9-6CD530A9DD4A}"/>
              </a:ext>
            </a:extLst>
          </p:cNvPr>
          <p:cNvSpPr txBox="1"/>
          <p:nvPr/>
        </p:nvSpPr>
        <p:spPr>
          <a:xfrm>
            <a:off x="378069" y="1009847"/>
            <a:ext cx="9636370" cy="4185761"/>
          </a:xfrm>
          <a:prstGeom prst="rect">
            <a:avLst/>
          </a:prstGeom>
          <a:noFill/>
        </p:spPr>
        <p:txBody>
          <a:bodyPr wrap="square" rtlCol="0">
            <a:spAutoFit/>
          </a:bodyPr>
          <a:lstStyle/>
          <a:p>
            <a:r>
              <a:rPr lang="zh-CN" altLang="en-US" sz="1400" dirty="0">
                <a:latin typeface="幼圆" panose="02010509060101010101" pitchFamily="49" charset="-122"/>
                <a:ea typeface="幼圆" panose="02010509060101010101" pitchFamily="49" charset="-122"/>
              </a:rPr>
              <a:t>使用方法：</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建议在</a:t>
            </a:r>
            <a:r>
              <a:rPr lang="en-US" altLang="zh-CN" sz="1400" dirty="0">
                <a:latin typeface="幼圆" panose="02010509060101010101" pitchFamily="49" charset="-122"/>
                <a:ea typeface="幼圆" panose="02010509060101010101" pitchFamily="49" charset="-122"/>
              </a:rPr>
              <a:t>ppt</a:t>
            </a:r>
            <a:r>
              <a:rPr lang="zh-CN" altLang="en-US" sz="1400" dirty="0">
                <a:latin typeface="幼圆" panose="02010509060101010101" pitchFamily="49" charset="-122"/>
                <a:ea typeface="幼圆" panose="02010509060101010101" pitchFamily="49" charset="-122"/>
              </a:rPr>
              <a:t>填写后打印或直接打印后和孩子一起填写。但特别建议后者，也就是打印后一起讨论再填写，因为根据心理学，这可以极大的增加孩子的主动性。把“父母强迫的意愿”变成“自己的意愿”</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一定记得让孩子在签名处签名，不仅单单为了仪式感。一切都为了增加孩子的主动性。</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请一定记得“最好的奖励是给孩子自主时间”就是让孩子在满足底线的情况下自己支配时间，无论做任何事。很多孩子的磨蹭其实是因为家长占用了过多的自主时间，孩子潜意识里知道即使做完了也不会有利。</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知名教育专家曾说过教育的重要方法之一是“随时表扬，定期批评”。意思是不要泛泛的夸奖，要针对具体的事做出表扬，批评时最好以家庭会议的方式认真分析并提出建议。</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有很多家长甚至教育专家在培养孩子时间管理习惯时，直接把积分和零用钱挂钩，既能培养孩子的习惯，又能培养孩子的财商。而且妥善控制，并没有发现副作用。也推荐家长朋友们灵活采用。</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本表格目标是养成“全家”按照契约做事的精神，切忌“家长独裁”让孩子觉得所有行为都“只要家长开心就好”</a:t>
            </a:r>
            <a:endParaRPr lang="en-US" altLang="zh-CN" sz="1400" dirty="0">
              <a:latin typeface="幼圆" panose="02010509060101010101" pitchFamily="49" charset="-122"/>
              <a:ea typeface="幼圆" panose="02010509060101010101" pitchFamily="49" charset="-122"/>
            </a:endParaRPr>
          </a:p>
          <a:p>
            <a:pPr marL="342900" indent="-342900">
              <a:buAutoNum type="arabicPeriod"/>
            </a:pPr>
            <a:r>
              <a:rPr lang="zh-CN" altLang="en-US" sz="1400" dirty="0">
                <a:latin typeface="幼圆" panose="02010509060101010101" pitchFamily="49" charset="-122"/>
                <a:ea typeface="幼圆" panose="02010509060101010101" pitchFamily="49" charset="-122"/>
              </a:rPr>
              <a:t>具体填写方法如下：</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搭配成长记录表使用，用作奖惩标准的重要协议，否则成长记录表无法起到培养孩子习惯的功能。</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按照“随时表扬”的原则，每天设定达到分数的小奖励，比如自主屏幕时间。</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每周设定</a:t>
            </a:r>
            <a:r>
              <a:rPr lang="en-US" altLang="zh-CN" sz="1400" dirty="0">
                <a:latin typeface="幼圆" panose="02010509060101010101" pitchFamily="49" charset="-122"/>
                <a:ea typeface="幼圆" panose="02010509060101010101" pitchFamily="49" charset="-122"/>
              </a:rPr>
              <a:t>1-3</a:t>
            </a:r>
            <a:r>
              <a:rPr lang="zh-CN" altLang="en-US" sz="1400" dirty="0">
                <a:latin typeface="幼圆" panose="02010509060101010101" pitchFamily="49" charset="-122"/>
                <a:ea typeface="幼圆" panose="02010509060101010101" pitchFamily="49" charset="-122"/>
              </a:rPr>
              <a:t>个比较大的奖励，例如玩具，书，音乐，免于做不喜欢的事，去公园等。</a:t>
            </a:r>
            <a:endParaRPr lang="en-US" altLang="zh-CN" sz="1400" dirty="0">
              <a:latin typeface="幼圆" panose="02010509060101010101" pitchFamily="49" charset="-122"/>
              <a:ea typeface="幼圆" panose="02010509060101010101" pitchFamily="49" charset="-122"/>
            </a:endParaRPr>
          </a:p>
          <a:p>
            <a:pPr marL="800100" lvl="1" indent="-342900">
              <a:buAutoNum type="arabicPeriod"/>
            </a:pPr>
            <a:r>
              <a:rPr lang="zh-CN" altLang="en-US" sz="1400" dirty="0">
                <a:latin typeface="幼圆" panose="02010509060101010101" pitchFamily="49" charset="-122"/>
                <a:ea typeface="幼圆" panose="02010509060101010101" pitchFamily="49" charset="-122"/>
              </a:rPr>
              <a:t>右侧填写每周需要改进的突出问题，如果没有则受到惩罚，如扣除屏幕时间</a:t>
            </a:r>
            <a:r>
              <a:rPr lang="zh-CN" altLang="en-US" sz="1400">
                <a:latin typeface="幼圆" panose="02010509060101010101" pitchFamily="49" charset="-122"/>
                <a:ea typeface="幼圆" panose="02010509060101010101" pitchFamily="49" charset="-122"/>
              </a:rPr>
              <a:t>等。</a:t>
            </a:r>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a:p>
            <a:endParaRPr lang="en-US" altLang="zh-CN" sz="1400" dirty="0">
              <a:latin typeface="幼圆" panose="02010509060101010101" pitchFamily="49" charset="-122"/>
              <a:ea typeface="幼圆" panose="02010509060101010101" pitchFamily="49" charset="-122"/>
            </a:endParaRPr>
          </a:p>
        </p:txBody>
      </p:sp>
      <p:pic>
        <p:nvPicPr>
          <p:cNvPr id="5" name="Picture 4">
            <a:extLst>
              <a:ext uri="{FF2B5EF4-FFF2-40B4-BE49-F238E27FC236}">
                <a16:creationId xmlns:a16="http://schemas.microsoft.com/office/drawing/2014/main" id="{17C9A0B7-CB97-4308-ABA7-1CDFA31A1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9" y="359996"/>
            <a:ext cx="1624013" cy="405349"/>
          </a:xfrm>
          <a:prstGeom prst="rect">
            <a:avLst/>
          </a:prstGeom>
        </p:spPr>
      </p:pic>
      <p:sp>
        <p:nvSpPr>
          <p:cNvPr id="6" name="TextBox 5">
            <a:extLst>
              <a:ext uri="{FF2B5EF4-FFF2-40B4-BE49-F238E27FC236}">
                <a16:creationId xmlns:a16="http://schemas.microsoft.com/office/drawing/2014/main" id="{F94487C6-0BBD-4BF1-9C39-907740220C9D}"/>
              </a:ext>
            </a:extLst>
          </p:cNvPr>
          <p:cNvSpPr txBox="1"/>
          <p:nvPr/>
        </p:nvSpPr>
        <p:spPr>
          <a:xfrm>
            <a:off x="331177" y="5639652"/>
            <a:ext cx="6797054" cy="1292662"/>
          </a:xfrm>
          <a:prstGeom prst="rect">
            <a:avLst/>
          </a:prstGeom>
          <a:noFill/>
        </p:spPr>
        <p:txBody>
          <a:bodyPr wrap="none" rtlCol="0">
            <a:spAutoFit/>
          </a:bodyPr>
          <a:lstStyle/>
          <a:p>
            <a:pPr algn="ctr"/>
            <a:r>
              <a:rPr lang="zh-CN" altLang="en-US" b="1" dirty="0">
                <a:solidFill>
                  <a:srgbClr val="FF0000"/>
                </a:solidFill>
              </a:rPr>
              <a:t>注意</a:t>
            </a:r>
            <a:endParaRPr lang="en-US" altLang="zh-CN" b="1" dirty="0">
              <a:solidFill>
                <a:srgbClr val="FF0000"/>
              </a:solidFill>
            </a:endParaRPr>
          </a:p>
          <a:p>
            <a:pPr algn="ctr"/>
            <a:r>
              <a:rPr lang="zh-CN" altLang="en-US" sz="1000" dirty="0">
                <a:solidFill>
                  <a:srgbClr val="FF0000"/>
                </a:solidFill>
              </a:rPr>
              <a:t>本系列表格对个人用户全部免费开源，无需购买，但时光积木享有相关知识产权。</a:t>
            </a:r>
            <a:endParaRPr lang="en-US" altLang="zh-CN" sz="1000" dirty="0">
              <a:solidFill>
                <a:srgbClr val="FF0000"/>
              </a:solidFill>
            </a:endParaRPr>
          </a:p>
          <a:p>
            <a:pPr algn="ctr"/>
            <a:r>
              <a:rPr lang="zh-CN" altLang="en-US" sz="1000" dirty="0">
                <a:solidFill>
                  <a:srgbClr val="FF0000"/>
                </a:solidFill>
              </a:rPr>
              <a:t>你可以通过如下网址</a:t>
            </a:r>
            <a:r>
              <a:rPr lang="en-US" altLang="zh-CN" sz="1000" dirty="0" err="1">
                <a:solidFill>
                  <a:srgbClr val="FF0000"/>
                </a:solidFill>
              </a:rPr>
              <a:t>github</a:t>
            </a:r>
            <a:r>
              <a:rPr lang="zh-CN" altLang="en-US" sz="1000" dirty="0">
                <a:solidFill>
                  <a:srgbClr val="FF0000"/>
                </a:solidFill>
              </a:rPr>
              <a:t>免费获得。</a:t>
            </a:r>
            <a:endParaRPr lang="en-US" altLang="zh-CN" sz="1000" dirty="0">
              <a:solidFill>
                <a:srgbClr val="FF0000"/>
              </a:solidFill>
            </a:endParaRPr>
          </a:p>
          <a:p>
            <a:pPr algn="ctr"/>
            <a:r>
              <a:rPr lang="en-US" altLang="zh-CN" sz="1000" dirty="0">
                <a:solidFill>
                  <a:srgbClr val="FF0000"/>
                </a:solidFill>
                <a:hlinkClick r:id="rId3">
                  <a:extLst>
                    <a:ext uri="{A12FA001-AC4F-418D-AE19-62706E023703}">
                      <ahyp:hlinkClr xmlns:ahyp="http://schemas.microsoft.com/office/drawing/2018/hyperlinkcolor" val="tx"/>
                    </a:ext>
                  </a:extLst>
                </a:hlinkClick>
              </a:rPr>
              <a:t>https://github.com/shiguangjimu/timetable</a:t>
            </a:r>
            <a:endParaRPr lang="en-US" altLang="zh-CN" sz="1000" dirty="0">
              <a:solidFill>
                <a:srgbClr val="FF0000"/>
              </a:solidFill>
            </a:endParaRPr>
          </a:p>
          <a:p>
            <a:pPr algn="ctr"/>
            <a:r>
              <a:rPr lang="zh-CN" altLang="en-US" sz="1000" dirty="0">
                <a:solidFill>
                  <a:srgbClr val="FF0000"/>
                </a:solidFill>
              </a:rPr>
              <a:t>也可扫吗关注时光积木</a:t>
            </a:r>
            <a:r>
              <a:rPr lang="en-US" altLang="zh-CN" sz="1000" dirty="0">
                <a:solidFill>
                  <a:srgbClr val="FF0000"/>
                </a:solidFill>
              </a:rPr>
              <a:t>/</a:t>
            </a:r>
            <a:r>
              <a:rPr lang="zh-CN" altLang="en-US" sz="1000" dirty="0">
                <a:solidFill>
                  <a:srgbClr val="FF0000"/>
                </a:solidFill>
              </a:rPr>
              <a:t>看见时间官方公众号获得。</a:t>
            </a:r>
            <a:endParaRPr lang="en-US" altLang="zh-CN" sz="1000" dirty="0">
              <a:solidFill>
                <a:srgbClr val="FF0000"/>
              </a:solidFill>
            </a:endParaRPr>
          </a:p>
          <a:p>
            <a:pPr algn="ctr"/>
            <a:r>
              <a:rPr lang="zh-CN" altLang="en-US" sz="1000" dirty="0">
                <a:solidFill>
                  <a:srgbClr val="FF0000"/>
                </a:solidFill>
              </a:rPr>
              <a:t>除时光积木外，任何个人组织均需按照</a:t>
            </a:r>
            <a:r>
              <a:rPr lang="en-US" altLang="zh-CN" sz="1000" dirty="0">
                <a:solidFill>
                  <a:srgbClr val="FF0000"/>
                </a:solidFill>
              </a:rPr>
              <a:t>GPL</a:t>
            </a:r>
            <a:r>
              <a:rPr lang="zh-CN" altLang="en-US" sz="1000" dirty="0">
                <a:solidFill>
                  <a:srgbClr val="FF0000"/>
                </a:solidFill>
              </a:rPr>
              <a:t>开源协议使用，且未经书面许可不得用于商业用途。</a:t>
            </a:r>
            <a:endParaRPr lang="en-US" altLang="zh-CN" sz="1000" dirty="0">
              <a:solidFill>
                <a:srgbClr val="FF0000"/>
              </a:solidFill>
            </a:endParaRPr>
          </a:p>
          <a:p>
            <a:pPr algn="ctr"/>
            <a:r>
              <a:rPr lang="zh-CN" altLang="en-US" sz="1000" dirty="0">
                <a:solidFill>
                  <a:srgbClr val="FF0000"/>
                </a:solidFill>
              </a:rPr>
              <a:t>*本系列表格部分图片来自于</a:t>
            </a:r>
            <a:r>
              <a:rPr lang="en-US" altLang="zh-CN" sz="1000" dirty="0">
                <a:solidFill>
                  <a:srgbClr val="FF0000"/>
                </a:solidFill>
              </a:rPr>
              <a:t>FREEPIK</a:t>
            </a:r>
            <a:r>
              <a:rPr lang="zh-CN" altLang="en-US" sz="1000" dirty="0">
                <a:solidFill>
                  <a:srgbClr val="FF0000"/>
                </a:solidFill>
              </a:rPr>
              <a:t>，感谢</a:t>
            </a:r>
            <a:r>
              <a:rPr lang="en-US" altLang="zh-CN" sz="1000" dirty="0">
                <a:solidFill>
                  <a:srgbClr val="FF0000"/>
                </a:solidFill>
              </a:rPr>
              <a:t>FREEPIK</a:t>
            </a:r>
            <a:r>
              <a:rPr lang="zh-CN" altLang="en-US" sz="1000" dirty="0">
                <a:solidFill>
                  <a:srgbClr val="FF0000"/>
                </a:solidFill>
              </a:rPr>
              <a:t>无私帮助，欢迎大家访问</a:t>
            </a:r>
            <a:r>
              <a:rPr lang="en-US" altLang="zh-CN" sz="1000" dirty="0">
                <a:hlinkClick r:id="rId4"/>
              </a:rPr>
              <a:t>https://www.freepik.com/</a:t>
            </a:r>
            <a:r>
              <a:rPr lang="zh-CN" altLang="en-US" sz="1000" dirty="0">
                <a:solidFill>
                  <a:srgbClr val="FF0000"/>
                </a:solidFill>
              </a:rPr>
              <a:t>获取更多图片*</a:t>
            </a:r>
            <a:endParaRPr lang="en-US" altLang="zh-CN" sz="1000" dirty="0">
              <a:solidFill>
                <a:srgbClr val="FF0000"/>
              </a:solidFill>
            </a:endParaRPr>
          </a:p>
        </p:txBody>
      </p:sp>
      <p:pic>
        <p:nvPicPr>
          <p:cNvPr id="7" name="Picture 6">
            <a:extLst>
              <a:ext uri="{FF2B5EF4-FFF2-40B4-BE49-F238E27FC236}">
                <a16:creationId xmlns:a16="http://schemas.microsoft.com/office/drawing/2014/main" id="{4F258000-7903-44DE-AB8A-28F0F914D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692" y="5565843"/>
            <a:ext cx="1366471" cy="1366471"/>
          </a:xfrm>
          <a:prstGeom prst="rect">
            <a:avLst/>
          </a:prstGeom>
        </p:spPr>
      </p:pic>
    </p:spTree>
    <p:extLst>
      <p:ext uri="{BB962C8B-B14F-4D97-AF65-F5344CB8AC3E}">
        <p14:creationId xmlns:p14="http://schemas.microsoft.com/office/powerpoint/2010/main" val="6779326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TotalTime>
  <Words>3074</Words>
  <Application>Microsoft Office PowerPoint</Application>
  <PresentationFormat>Custom</PresentationFormat>
  <Paragraphs>167</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Calibri Light</vt:lpstr>
      <vt:lpstr>幼圆</vt:lpstr>
      <vt:lpstr>站酷文艺体</vt:lpstr>
      <vt:lpstr>Calibri</vt:lpstr>
      <vt:lpstr>站酷快乐体2016修订版</vt:lpstr>
      <vt:lpstr>Arial</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kino meno</dc:creator>
  <cp:lastModifiedBy>kino meno</cp:lastModifiedBy>
  <cp:revision>22</cp:revision>
  <dcterms:created xsi:type="dcterms:W3CDTF">2020-04-29T06:27:07Z</dcterms:created>
  <dcterms:modified xsi:type="dcterms:W3CDTF">2020-05-15T03:34:25Z</dcterms:modified>
</cp:coreProperties>
</file>